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7" r:id="rId4"/>
    <p:sldId id="308" r:id="rId5"/>
    <p:sldId id="274" r:id="rId6"/>
    <p:sldId id="260" r:id="rId7"/>
    <p:sldId id="258" r:id="rId8"/>
    <p:sldId id="262" r:id="rId9"/>
    <p:sldId id="263" r:id="rId10"/>
    <p:sldId id="275" r:id="rId11"/>
    <p:sldId id="307" r:id="rId12"/>
    <p:sldId id="264" r:id="rId13"/>
    <p:sldId id="265" r:id="rId14"/>
    <p:sldId id="266" r:id="rId15"/>
    <p:sldId id="267" r:id="rId16"/>
    <p:sldId id="276" r:id="rId17"/>
    <p:sldId id="302" r:id="rId18"/>
    <p:sldId id="269" r:id="rId19"/>
    <p:sldId id="268" r:id="rId20"/>
    <p:sldId id="270" r:id="rId21"/>
    <p:sldId id="272" r:id="rId22"/>
    <p:sldId id="273" r:id="rId23"/>
    <p:sldId id="277" r:id="rId24"/>
    <p:sldId id="303" r:id="rId25"/>
    <p:sldId id="278" r:id="rId26"/>
    <p:sldId id="279" r:id="rId27"/>
    <p:sldId id="280" r:id="rId28"/>
    <p:sldId id="281" r:id="rId29"/>
    <p:sldId id="282" r:id="rId30"/>
    <p:sldId id="283" r:id="rId31"/>
    <p:sldId id="304" r:id="rId32"/>
    <p:sldId id="284" r:id="rId33"/>
    <p:sldId id="285" r:id="rId34"/>
    <p:sldId id="286" r:id="rId35"/>
    <p:sldId id="287" r:id="rId36"/>
    <p:sldId id="288" r:id="rId37"/>
    <p:sldId id="289" r:id="rId38"/>
    <p:sldId id="305" r:id="rId39"/>
    <p:sldId id="298" r:id="rId40"/>
    <p:sldId id="290" r:id="rId41"/>
    <p:sldId id="291" r:id="rId42"/>
    <p:sldId id="292" r:id="rId43"/>
    <p:sldId id="306" r:id="rId44"/>
    <p:sldId id="294" r:id="rId45"/>
    <p:sldId id="293" r:id="rId46"/>
    <p:sldId id="295" r:id="rId47"/>
    <p:sldId id="296" r:id="rId48"/>
    <p:sldId id="309" r:id="rId49"/>
    <p:sldId id="299"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90" d="100"/>
          <a:sy n="90" d="100"/>
        </p:scale>
        <p:origin x="235"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e-DE" smtClean="0"/>
              <a:t>Titelmasterformat durch Klicken bearbeiten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e-DE" smtClean="0"/>
              <a:t>Titelmasterformat durch Klicken bearbeiten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e-DE" smtClean="0"/>
              <a:t>Titelmasterformat durch Klicken bearbeiten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dlZh2Ng4-cA"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video" Target="https://www.youtube.com/embed/E1EWDMcRpuU"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dlZh2Ng4-cA"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FD23k3-4w-U"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watch?v=dlZh2Ng4-cA"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22GLr3iFQ7I"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youtube.com/watch?v=HjPgWpmNbpU"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uBwmfLa0AD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youtube.com/watch?v=nb45ThWjFaA"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QvnNL5hxerE"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youtube.com/watch?v=sUHZ4H9IAUE"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Der Kreuzweg</a:t>
            </a:r>
            <a:endParaRPr lang="de-DE" dirty="0"/>
          </a:p>
        </p:txBody>
      </p:sp>
      <p:sp>
        <p:nvSpPr>
          <p:cNvPr id="3" name="Untertitel 2"/>
          <p:cNvSpPr>
            <a:spLocks noGrp="1"/>
          </p:cNvSpPr>
          <p:nvPr>
            <p:ph type="subTitle" idx="1"/>
          </p:nvPr>
        </p:nvSpPr>
        <p:spPr/>
        <p:txBody>
          <a:bodyPr/>
          <a:lstStyle/>
          <a:p>
            <a:r>
              <a:rPr lang="de-DE" dirty="0" smtClean="0"/>
              <a:t>Beim Online-Kreuzpfadfindertreffen</a:t>
            </a:r>
            <a:br>
              <a:rPr lang="de-DE" dirty="0" smtClean="0"/>
            </a:br>
            <a:r>
              <a:rPr lang="de-DE" dirty="0" smtClean="0"/>
              <a:t>2020</a:t>
            </a:r>
            <a:endParaRPr lang="de-DE" dirty="0"/>
          </a:p>
        </p:txBody>
      </p:sp>
    </p:spTree>
    <p:extLst>
      <p:ext uri="{BB962C8B-B14F-4D97-AF65-F5344CB8AC3E}">
        <p14:creationId xmlns:p14="http://schemas.microsoft.com/office/powerpoint/2010/main" val="1372965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p:cNvSpPr txBox="1">
            <a:spLocks/>
          </p:cNvSpPr>
          <p:nvPr/>
        </p:nvSpPr>
        <p:spPr>
          <a:xfrm>
            <a:off x="4327071" y="1494064"/>
            <a:ext cx="6939643" cy="46128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endParaRPr lang="de-DE" sz="1600" dirty="0"/>
          </a:p>
        </p:txBody>
      </p:sp>
      <p:sp>
        <p:nvSpPr>
          <p:cNvPr id="4" name="Rechteck 3"/>
          <p:cNvSpPr/>
          <p:nvPr/>
        </p:nvSpPr>
        <p:spPr>
          <a:xfrm>
            <a:off x="4327071" y="2707597"/>
            <a:ext cx="6297538" cy="2585323"/>
          </a:xfrm>
          <a:prstGeom prst="rect">
            <a:avLst/>
          </a:prstGeom>
        </p:spPr>
        <p:txBody>
          <a:bodyPr wrap="square">
            <a:spAutoFit/>
          </a:bodyPr>
          <a:lstStyle/>
          <a:p>
            <a:r>
              <a:rPr lang="de-DE" b="1" dirty="0" smtClean="0"/>
              <a:t>Lied: EG 95, 1</a:t>
            </a:r>
          </a:p>
          <a:p>
            <a:endParaRPr lang="de-DE" b="1" dirty="0"/>
          </a:p>
          <a:p>
            <a:r>
              <a:rPr lang="de-DE" dirty="0" smtClean="0"/>
              <a:t>Der Text darf aus urheberrechtlichen Gründen hier nicht erscheinen (aber es liegt ja sicherlich ein Gesangbuch griffbereit).</a:t>
            </a:r>
          </a:p>
          <a:p>
            <a:endParaRPr lang="de-DE" dirty="0"/>
          </a:p>
          <a:p>
            <a:r>
              <a:rPr lang="de-DE" dirty="0" smtClean="0"/>
              <a:t>Eine sehr eindringliche Aufnahme findet man hier: </a:t>
            </a:r>
            <a:r>
              <a:rPr lang="de-DE" dirty="0">
                <a:solidFill>
                  <a:srgbClr val="00B050"/>
                </a:solidFill>
                <a:hlinkClick r:id="rId2"/>
              </a:rPr>
              <a:t>https://</a:t>
            </a:r>
            <a:r>
              <a:rPr lang="de-DE" dirty="0" smtClean="0">
                <a:solidFill>
                  <a:srgbClr val="00B050"/>
                </a:solidFill>
                <a:hlinkClick r:id="rId2"/>
              </a:rPr>
              <a:t>www.youtube.com/watch?v=dlZh2Ng4-cA</a:t>
            </a:r>
            <a:endParaRPr lang="de-DE" dirty="0" smtClean="0">
              <a:solidFill>
                <a:srgbClr val="00B050"/>
              </a:solidFill>
            </a:endParaRPr>
          </a:p>
          <a:p>
            <a:endParaRPr lang="de-DE" dirty="0"/>
          </a:p>
          <a:p>
            <a:r>
              <a:rPr lang="de-DE" dirty="0" smtClean="0"/>
              <a:t>(Strophe 1: 0:00 bis 0:45)</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158" y="3021328"/>
            <a:ext cx="3007178" cy="2146633"/>
          </a:xfrm>
          <a:prstGeom prst="rect">
            <a:avLst/>
          </a:prstGeom>
        </p:spPr>
      </p:pic>
    </p:spTree>
    <p:extLst>
      <p:ext uri="{BB962C8B-B14F-4D97-AF65-F5344CB8AC3E}">
        <p14:creationId xmlns:p14="http://schemas.microsoft.com/office/powerpoint/2010/main" val="1862396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3467" y="5765800"/>
            <a:ext cx="8149758" cy="389470"/>
          </a:xfrm>
        </p:spPr>
        <p:txBody>
          <a:bodyPr>
            <a:normAutofit fontScale="90000"/>
          </a:bodyPr>
          <a:lstStyle/>
          <a:p>
            <a:r>
              <a:rPr lang="de-DE" sz="2400" dirty="0" smtClean="0"/>
              <a:t>(</a:t>
            </a:r>
            <a:r>
              <a:rPr lang="de-DE" sz="2400" dirty="0" err="1" smtClean="0"/>
              <a:t>Filmclip</a:t>
            </a:r>
            <a:r>
              <a:rPr lang="de-DE" sz="2400" dirty="0" smtClean="0"/>
              <a:t>, Ein </a:t>
            </a:r>
            <a:r>
              <a:rPr lang="de-DE" sz="2400" dirty="0" smtClean="0"/>
              <a:t>Stück Weg durch den </a:t>
            </a:r>
            <a:r>
              <a:rPr lang="de-DE" sz="2400" dirty="0" smtClean="0"/>
              <a:t>Wald, knapp </a:t>
            </a:r>
            <a:r>
              <a:rPr lang="de-DE" sz="2400" dirty="0" smtClean="0"/>
              <a:t>7 Minuten)</a:t>
            </a:r>
            <a:endParaRPr lang="de-DE" sz="2400" dirty="0"/>
          </a:p>
        </p:txBody>
      </p:sp>
      <p:pic>
        <p:nvPicPr>
          <p:cNvPr id="4" name="E1EWDMcRpuU"/>
          <p:cNvPicPr>
            <a:picLocks noRot="1" noChangeAspect="1"/>
          </p:cNvPicPr>
          <p:nvPr>
            <a:videoFile r:link="rId1"/>
          </p:nvPr>
        </p:nvPicPr>
        <p:blipFill>
          <a:blip r:embed="rId3"/>
          <a:stretch>
            <a:fillRect/>
          </a:stretch>
        </p:blipFill>
        <p:spPr>
          <a:xfrm>
            <a:off x="1680302" y="677432"/>
            <a:ext cx="8824686" cy="4963886"/>
          </a:xfrm>
          <a:prstGeom prst="rect">
            <a:avLst/>
          </a:prstGeom>
        </p:spPr>
      </p:pic>
    </p:spTree>
    <p:extLst>
      <p:ext uri="{BB962C8B-B14F-4D97-AF65-F5344CB8AC3E}">
        <p14:creationId xmlns:p14="http://schemas.microsoft.com/office/powerpoint/2010/main" val="1743095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380" y="1055370"/>
            <a:ext cx="5349240" cy="4747260"/>
          </a:xfrm>
          <a:prstGeom prst="rect">
            <a:avLst/>
          </a:prstGeom>
        </p:spPr>
      </p:pic>
    </p:spTree>
    <p:extLst>
      <p:ext uri="{BB962C8B-B14F-4D97-AF65-F5344CB8AC3E}">
        <p14:creationId xmlns:p14="http://schemas.microsoft.com/office/powerpoint/2010/main" val="998996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3667" y="982132"/>
            <a:ext cx="9505982" cy="1303867"/>
          </a:xfrm>
        </p:spPr>
        <p:txBody>
          <a:bodyPr>
            <a:normAutofit fontScale="90000"/>
          </a:bodyPr>
          <a:lstStyle/>
          <a:p>
            <a:r>
              <a:rPr lang="de-DE" b="1" dirty="0"/>
              <a:t>2. Station: </a:t>
            </a:r>
            <a:r>
              <a:rPr lang="de-DE" b="1" dirty="0" smtClean="0"/>
              <a:t>Jesus </a:t>
            </a:r>
            <a:r>
              <a:rPr lang="de-DE" b="1" dirty="0"/>
              <a:t>wird von Judas </a:t>
            </a:r>
            <a:r>
              <a:rPr lang="de-DE" b="1" dirty="0" err="1"/>
              <a:t>Ischariot</a:t>
            </a:r>
            <a:r>
              <a:rPr lang="de-DE" b="1" dirty="0"/>
              <a:t> verraten</a:t>
            </a:r>
            <a:endParaRPr lang="de-DE" dirty="0"/>
          </a:p>
        </p:txBody>
      </p:sp>
      <p:sp>
        <p:nvSpPr>
          <p:cNvPr id="4" name="Inhaltsplatzhalter 3"/>
          <p:cNvSpPr>
            <a:spLocks noGrp="1"/>
          </p:cNvSpPr>
          <p:nvPr>
            <p:ph sz="half" idx="2"/>
          </p:nvPr>
        </p:nvSpPr>
        <p:spPr>
          <a:xfrm>
            <a:off x="4456441" y="2560319"/>
            <a:ext cx="6792685" cy="3514641"/>
          </a:xfrm>
        </p:spPr>
        <p:txBody>
          <a:bodyPr>
            <a:normAutofit fontScale="92500" lnSpcReduction="10000"/>
          </a:bodyPr>
          <a:lstStyle/>
          <a:p>
            <a:pPr marL="0" indent="0">
              <a:buNone/>
            </a:pPr>
            <a:r>
              <a:rPr lang="de-DE" b="1" dirty="0"/>
              <a:t>Lesung aus dem Evangelium nach Markus 14, 41b-46</a:t>
            </a:r>
            <a:endParaRPr lang="de-DE" dirty="0"/>
          </a:p>
          <a:p>
            <a:pPr marL="0" indent="0">
              <a:spcBef>
                <a:spcPts val="0"/>
              </a:spcBef>
              <a:spcAft>
                <a:spcPts val="0"/>
              </a:spcAft>
              <a:buNone/>
            </a:pPr>
            <a:r>
              <a:rPr lang="de-DE" b="1" baseline="30000" dirty="0"/>
              <a:t>41</a:t>
            </a:r>
            <a:r>
              <a:rPr lang="de-DE" dirty="0"/>
              <a:t> Und er kam zum dritten Mal und sprach zu ihnen: Ach, wollt ihr weiter schlafen und ruhen? Es ist genug; die Stunde ist gekommen. Siehe, der Menschensohn wird überantwortet in die Hände der Sünder.</a:t>
            </a:r>
          </a:p>
          <a:p>
            <a:pPr marL="0" indent="0">
              <a:spcBef>
                <a:spcPts val="0"/>
              </a:spcBef>
              <a:spcAft>
                <a:spcPts val="0"/>
              </a:spcAft>
              <a:buNone/>
            </a:pPr>
            <a:r>
              <a:rPr lang="de-DE" dirty="0"/>
              <a:t> </a:t>
            </a:r>
            <a:r>
              <a:rPr lang="de-DE" b="1" baseline="30000" dirty="0"/>
              <a:t>42</a:t>
            </a:r>
            <a:r>
              <a:rPr lang="de-DE" dirty="0"/>
              <a:t> Steht auf, lasst uns gehen! Siehe, der mich verrät, ist nahe</a:t>
            </a:r>
            <a:r>
              <a:rPr lang="de-DE" dirty="0" smtClean="0"/>
              <a:t>.</a:t>
            </a:r>
          </a:p>
          <a:p>
            <a:pPr marL="0" indent="0">
              <a:spcBef>
                <a:spcPts val="0"/>
              </a:spcBef>
              <a:spcAft>
                <a:spcPts val="0"/>
              </a:spcAft>
              <a:buNone/>
            </a:pPr>
            <a:r>
              <a:rPr lang="de-DE" b="1" dirty="0"/>
              <a:t>Jesu Gefangennahme</a:t>
            </a:r>
          </a:p>
          <a:p>
            <a:pPr marL="0" indent="0">
              <a:spcBef>
                <a:spcPts val="0"/>
              </a:spcBef>
              <a:spcAft>
                <a:spcPts val="0"/>
              </a:spcAft>
              <a:buNone/>
            </a:pPr>
            <a:r>
              <a:rPr lang="de-DE" b="1" baseline="30000" dirty="0"/>
              <a:t>43</a:t>
            </a:r>
            <a:r>
              <a:rPr lang="de-DE" dirty="0"/>
              <a:t> Und alsbald, während er noch redete, kam herzu Judas, einer von den Zwölfen, und mit ihm eine Schar mit Schwertern und mit Stangen, von den </a:t>
            </a:r>
            <a:r>
              <a:rPr lang="de-DE" dirty="0" err="1"/>
              <a:t>Hohenpriestern</a:t>
            </a:r>
            <a:r>
              <a:rPr lang="de-DE" dirty="0"/>
              <a:t> und Schriftgelehrten und Ältesten</a:t>
            </a:r>
            <a:r>
              <a:rPr lang="de-DE" dirty="0" smtClean="0"/>
              <a:t>.</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950" y="3027680"/>
            <a:ext cx="3430270" cy="2043976"/>
          </a:xfrm>
          <a:prstGeom prst="rect">
            <a:avLst/>
          </a:prstGeom>
        </p:spPr>
      </p:pic>
    </p:spTree>
    <p:extLst>
      <p:ext uri="{BB962C8B-B14F-4D97-AF65-F5344CB8AC3E}">
        <p14:creationId xmlns:p14="http://schemas.microsoft.com/office/powerpoint/2010/main" val="347600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949002" y="1316869"/>
            <a:ext cx="7234813" cy="446618"/>
          </a:xfrm>
          <a:prstGeom prst="rect">
            <a:avLst/>
          </a:prstGeom>
        </p:spPr>
        <p:txBody>
          <a:bodyPr>
            <a:normAutofit fontScale="85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400" b="1" dirty="0" smtClean="0"/>
              <a:t>Lesung aus dem Evangelium nach Markus 14, 41b-46 </a:t>
            </a:r>
            <a:r>
              <a:rPr lang="de-DE" sz="2400" dirty="0" smtClean="0"/>
              <a:t>(Forts.)</a:t>
            </a:r>
            <a:endParaRPr lang="de-DE" sz="2400" dirty="0"/>
          </a:p>
          <a:p>
            <a:endParaRPr lang="de-DE" sz="2400" dirty="0"/>
          </a:p>
        </p:txBody>
      </p:sp>
      <p:sp>
        <p:nvSpPr>
          <p:cNvPr id="5" name="Inhaltsplatzhalter 3"/>
          <p:cNvSpPr txBox="1">
            <a:spLocks/>
          </p:cNvSpPr>
          <p:nvPr/>
        </p:nvSpPr>
        <p:spPr>
          <a:xfrm>
            <a:off x="4400551" y="3237957"/>
            <a:ext cx="6964136" cy="281223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de-DE" sz="1800" dirty="0"/>
              <a:t> </a:t>
            </a:r>
            <a:r>
              <a:rPr lang="de-DE" sz="2200" b="1" baseline="30000" dirty="0"/>
              <a:t>44</a:t>
            </a:r>
            <a:r>
              <a:rPr lang="de-DE" sz="2200" dirty="0"/>
              <a:t> Und der Verräter hatte ihnen ein Zeichen genannt und gesagt: Welchen ich küssen werde, der ist's; den ergreift und führt ihn sicher ab.</a:t>
            </a:r>
          </a:p>
          <a:p>
            <a:pPr marL="0" indent="0">
              <a:spcBef>
                <a:spcPts val="0"/>
              </a:spcBef>
              <a:spcAft>
                <a:spcPts val="0"/>
              </a:spcAft>
              <a:buNone/>
            </a:pPr>
            <a:r>
              <a:rPr lang="de-DE" sz="2200" dirty="0"/>
              <a:t> </a:t>
            </a:r>
            <a:r>
              <a:rPr lang="de-DE" sz="2200" b="1" baseline="30000" dirty="0"/>
              <a:t>45</a:t>
            </a:r>
            <a:r>
              <a:rPr lang="de-DE" sz="2200" dirty="0"/>
              <a:t> Und als er kam, trat er alsbald zu ihm und sprach: Rabbi!, und küsste ihn.</a:t>
            </a:r>
          </a:p>
          <a:p>
            <a:pPr marL="0" indent="0">
              <a:spcBef>
                <a:spcPts val="0"/>
              </a:spcBef>
              <a:spcAft>
                <a:spcPts val="0"/>
              </a:spcAft>
              <a:buNone/>
            </a:pPr>
            <a:r>
              <a:rPr lang="de-DE" sz="2200" dirty="0"/>
              <a:t> </a:t>
            </a:r>
            <a:r>
              <a:rPr lang="de-DE" sz="2200" b="1" baseline="30000" dirty="0"/>
              <a:t>46</a:t>
            </a:r>
            <a:r>
              <a:rPr lang="de-DE" sz="2200" dirty="0"/>
              <a:t> Die aber legten Hand an ihn und ergriffen ihn</a:t>
            </a:r>
            <a:r>
              <a:rPr lang="de-DE" sz="2200" dirty="0" smtClean="0"/>
              <a:t>.</a:t>
            </a:r>
            <a:endParaRPr lang="de-DE" sz="22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950" y="3027680"/>
            <a:ext cx="3430270" cy="2043976"/>
          </a:xfrm>
          <a:prstGeom prst="rect">
            <a:avLst/>
          </a:prstGeom>
        </p:spPr>
      </p:pic>
    </p:spTree>
    <p:extLst>
      <p:ext uri="{BB962C8B-B14F-4D97-AF65-F5344CB8AC3E}">
        <p14:creationId xmlns:p14="http://schemas.microsoft.com/office/powerpoint/2010/main" val="674141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430544" y="980172"/>
            <a:ext cx="6762691" cy="5262979"/>
          </a:xfrm>
          <a:prstGeom prst="rect">
            <a:avLst/>
          </a:prstGeom>
        </p:spPr>
        <p:txBody>
          <a:bodyPr wrap="square">
            <a:spAutoFit/>
          </a:bodyPr>
          <a:lstStyle/>
          <a:p>
            <a:r>
              <a:rPr lang="de-DE" b="1" i="1" dirty="0" smtClean="0">
                <a:solidFill>
                  <a:schemeClr val="bg2">
                    <a:lumMod val="75000"/>
                  </a:schemeClr>
                </a:solidFill>
              </a:rPr>
              <a:t>Stille</a:t>
            </a:r>
          </a:p>
          <a:p>
            <a:endParaRPr lang="de-DE" sz="1200" dirty="0"/>
          </a:p>
          <a:p>
            <a:r>
              <a:rPr lang="de-DE" b="1" dirty="0" smtClean="0"/>
              <a:t>Gebet:</a:t>
            </a:r>
          </a:p>
          <a:p>
            <a:r>
              <a:rPr lang="de-DE" dirty="0" smtClean="0"/>
              <a:t>Herr </a:t>
            </a:r>
            <a:r>
              <a:rPr lang="de-DE" dirty="0"/>
              <a:t>Jesus Christus, wir danken Dir. Du bist den Weg des Leidens bis zum Ende gegangen, bis zum Tod am Kreuz und hast uns durch Dein unschuldiges Leiden und Sterben erlöst.</a:t>
            </a:r>
          </a:p>
          <a:p>
            <a:endParaRPr lang="de-DE" sz="1200" dirty="0" smtClean="0"/>
          </a:p>
          <a:p>
            <a:r>
              <a:rPr lang="de-DE" dirty="0" smtClean="0"/>
              <a:t>Diese </a:t>
            </a:r>
            <a:r>
              <a:rPr lang="de-DE" dirty="0"/>
              <a:t>Schlinge erinnert uns an Judas </a:t>
            </a:r>
            <a:r>
              <a:rPr lang="de-DE" dirty="0" err="1"/>
              <a:t>Ischarioth</a:t>
            </a:r>
            <a:r>
              <a:rPr lang="de-DE" dirty="0"/>
              <a:t>, der Dich verraten hat. Es steht uns </a:t>
            </a:r>
            <a:r>
              <a:rPr lang="de-DE" dirty="0" smtClean="0"/>
              <a:t>nicht an, </a:t>
            </a:r>
            <a:r>
              <a:rPr lang="de-DE" dirty="0"/>
              <a:t>über ihn zu urteilen; weder über seinen Verrat, noch über sein Ende. Herr Jesus </a:t>
            </a:r>
            <a:r>
              <a:rPr lang="de-DE" dirty="0" smtClean="0"/>
              <a:t>Christus, </a:t>
            </a:r>
            <a:r>
              <a:rPr lang="de-DE" dirty="0"/>
              <a:t>wir wollen Dein Leid und Deine Trauer uns vergegenwärtigen, denn Judas war einer Deiner </a:t>
            </a:r>
            <a:r>
              <a:rPr lang="de-DE" dirty="0" smtClean="0"/>
              <a:t>Jünger, </a:t>
            </a:r>
            <a:r>
              <a:rPr lang="de-DE" dirty="0"/>
              <a:t>mit dem Du alles teiltest, der mit Dir aus einer Schüssel </a:t>
            </a:r>
            <a:r>
              <a:rPr lang="de-DE" dirty="0" smtClean="0"/>
              <a:t>gegessen </a:t>
            </a:r>
            <a:r>
              <a:rPr lang="de-DE" dirty="0"/>
              <a:t>und Dich trotzdem verraten hat. Du weißt, wie oft wir selbst wie Judas handeln. Wie oft wir Menschen verraten, beste Freunde enttäuschen, die ihr Vertrauen in uns gesetzt haben, und dann vor den Folgen unseres eigenen Handelns fliehen</a:t>
            </a:r>
            <a:r>
              <a:rPr lang="de-DE" dirty="0" smtClean="0"/>
              <a:t>.</a:t>
            </a:r>
          </a:p>
          <a:p>
            <a:endParaRPr lang="de-DE" sz="1200" dirty="0"/>
          </a:p>
          <a:p>
            <a:r>
              <a:rPr lang="de-DE" dirty="0" smtClean="0"/>
              <a:t>Herr </a:t>
            </a:r>
            <a:r>
              <a:rPr lang="de-DE" dirty="0"/>
              <a:t>Jesus Christus, Du hast auch Verräter zu Deinen Jüngern gezählt. Wir bitten </a:t>
            </a:r>
            <a:r>
              <a:rPr lang="de-DE" dirty="0" smtClean="0"/>
              <a:t>Dich, erbarme </a:t>
            </a:r>
            <a:r>
              <a:rPr lang="de-DE" dirty="0"/>
              <a:t>Dich </a:t>
            </a:r>
            <a:r>
              <a:rPr lang="de-DE" dirty="0" smtClean="0"/>
              <a:t>unser</a:t>
            </a:r>
            <a:r>
              <a:rPr lang="de-DE" sz="1200" dirty="0" smtClean="0"/>
              <a:t>.</a:t>
            </a:r>
            <a:endParaRPr lang="de-DE" dirty="0" smtClean="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950" y="3027680"/>
            <a:ext cx="3430270" cy="2043976"/>
          </a:xfrm>
          <a:prstGeom prst="rect">
            <a:avLst/>
          </a:prstGeom>
        </p:spPr>
      </p:pic>
    </p:spTree>
    <p:extLst>
      <p:ext uri="{BB962C8B-B14F-4D97-AF65-F5344CB8AC3E}">
        <p14:creationId xmlns:p14="http://schemas.microsoft.com/office/powerpoint/2010/main" val="3515423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p:cNvSpPr txBox="1">
            <a:spLocks/>
          </p:cNvSpPr>
          <p:nvPr/>
        </p:nvSpPr>
        <p:spPr>
          <a:xfrm>
            <a:off x="4327071" y="1494064"/>
            <a:ext cx="6939643" cy="46128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endParaRPr lang="de-DE" sz="1600" dirty="0"/>
          </a:p>
        </p:txBody>
      </p:sp>
      <p:sp>
        <p:nvSpPr>
          <p:cNvPr id="4" name="Rechteck 3"/>
          <p:cNvSpPr/>
          <p:nvPr/>
        </p:nvSpPr>
        <p:spPr>
          <a:xfrm>
            <a:off x="4523014" y="3237957"/>
            <a:ext cx="6297538" cy="1754326"/>
          </a:xfrm>
          <a:prstGeom prst="rect">
            <a:avLst/>
          </a:prstGeom>
        </p:spPr>
        <p:txBody>
          <a:bodyPr wrap="square">
            <a:spAutoFit/>
          </a:bodyPr>
          <a:lstStyle/>
          <a:p>
            <a:r>
              <a:rPr lang="de-DE" b="1" dirty="0" smtClean="0"/>
              <a:t>Lied: EG 95, 2</a:t>
            </a:r>
          </a:p>
          <a:p>
            <a:endParaRPr lang="de-DE" b="1" dirty="0"/>
          </a:p>
          <a:p>
            <a:r>
              <a:rPr lang="de-DE" dirty="0" smtClean="0"/>
              <a:t>Hier noch einmal der Link zu der Aufnahme: </a:t>
            </a:r>
            <a:r>
              <a:rPr lang="de-DE" dirty="0">
                <a:solidFill>
                  <a:srgbClr val="00B050"/>
                </a:solidFill>
                <a:hlinkClick r:id="rId2"/>
              </a:rPr>
              <a:t>https://</a:t>
            </a:r>
            <a:r>
              <a:rPr lang="de-DE" dirty="0" smtClean="0">
                <a:solidFill>
                  <a:srgbClr val="00B050"/>
                </a:solidFill>
                <a:hlinkClick r:id="rId2"/>
              </a:rPr>
              <a:t>www.youtube.com/watch?v=dlZh2Ng4-cA</a:t>
            </a:r>
            <a:endParaRPr lang="de-DE" dirty="0" smtClean="0">
              <a:solidFill>
                <a:srgbClr val="00B050"/>
              </a:solidFill>
            </a:endParaRPr>
          </a:p>
          <a:p>
            <a:endParaRPr lang="de-DE" dirty="0"/>
          </a:p>
          <a:p>
            <a:r>
              <a:rPr lang="de-DE" dirty="0" smtClean="0"/>
              <a:t>(Strophe 2: 0:46 bis 1:30)</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950" y="3027680"/>
            <a:ext cx="3430270" cy="2043976"/>
          </a:xfrm>
          <a:prstGeom prst="rect">
            <a:avLst/>
          </a:prstGeom>
        </p:spPr>
      </p:pic>
    </p:spTree>
    <p:extLst>
      <p:ext uri="{BB962C8B-B14F-4D97-AF65-F5344CB8AC3E}">
        <p14:creationId xmlns:p14="http://schemas.microsoft.com/office/powerpoint/2010/main" val="2149357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D23k3-4w-U"/>
          <p:cNvPicPr>
            <a:picLocks noRot="1" noChangeAspect="1"/>
          </p:cNvPicPr>
          <p:nvPr>
            <a:videoFile r:link="rId1"/>
          </p:nvPr>
        </p:nvPicPr>
        <p:blipFill>
          <a:blip r:embed="rId3"/>
          <a:stretch>
            <a:fillRect/>
          </a:stretch>
        </p:blipFill>
        <p:spPr>
          <a:xfrm>
            <a:off x="1561159" y="671511"/>
            <a:ext cx="8951148" cy="5035022"/>
          </a:xfrm>
          <a:prstGeom prst="rect">
            <a:avLst/>
          </a:prstGeom>
        </p:spPr>
      </p:pic>
      <p:sp>
        <p:nvSpPr>
          <p:cNvPr id="3" name="Textfeld 2"/>
          <p:cNvSpPr txBox="1"/>
          <p:nvPr/>
        </p:nvSpPr>
        <p:spPr>
          <a:xfrm>
            <a:off x="2387599" y="5842000"/>
            <a:ext cx="7298267" cy="369332"/>
          </a:xfrm>
          <a:prstGeom prst="rect">
            <a:avLst/>
          </a:prstGeom>
          <a:noFill/>
        </p:spPr>
        <p:txBody>
          <a:bodyPr wrap="square" rtlCol="0">
            <a:spAutoFit/>
          </a:bodyPr>
          <a:lstStyle/>
          <a:p>
            <a:pPr algn="ctr"/>
            <a:r>
              <a:rPr lang="de-DE" dirty="0" smtClean="0"/>
              <a:t>(</a:t>
            </a:r>
            <a:r>
              <a:rPr lang="de-DE" dirty="0" err="1" smtClean="0"/>
              <a:t>Filmclip</a:t>
            </a:r>
            <a:r>
              <a:rPr lang="de-DE" dirty="0" smtClean="0"/>
              <a:t>, Waldspaziergang, steiniger Pfad, ca. 14 Min.)</a:t>
            </a:r>
            <a:endParaRPr lang="de-DE" dirty="0"/>
          </a:p>
        </p:txBody>
      </p:sp>
    </p:spTree>
    <p:extLst>
      <p:ext uri="{BB962C8B-B14F-4D97-AF65-F5344CB8AC3E}">
        <p14:creationId xmlns:p14="http://schemas.microsoft.com/office/powerpoint/2010/main" val="3526250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3420835" y="808263"/>
            <a:ext cx="5328557" cy="5201195"/>
          </a:xfrm>
          <a:prstGeom prst="rect">
            <a:avLst/>
          </a:prstGeom>
        </p:spPr>
      </p:pic>
    </p:spTree>
    <p:extLst>
      <p:ext uri="{BB962C8B-B14F-4D97-AF65-F5344CB8AC3E}">
        <p14:creationId xmlns:p14="http://schemas.microsoft.com/office/powerpoint/2010/main" val="2644346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3667" y="982132"/>
            <a:ext cx="9505982" cy="1303867"/>
          </a:xfrm>
        </p:spPr>
        <p:txBody>
          <a:bodyPr>
            <a:normAutofit fontScale="90000"/>
          </a:bodyPr>
          <a:lstStyle/>
          <a:p>
            <a:r>
              <a:rPr lang="de-DE" b="1" dirty="0"/>
              <a:t>3. Station: Jesus wird in einem </a:t>
            </a:r>
            <a:r>
              <a:rPr lang="de-DE" b="1" dirty="0" smtClean="0"/>
              <a:t>Scheinprozess </a:t>
            </a:r>
            <a:r>
              <a:rPr lang="de-DE" b="1" dirty="0"/>
              <a:t>schuldig befunden</a:t>
            </a:r>
            <a:endParaRPr lang="de-DE" dirty="0"/>
          </a:p>
        </p:txBody>
      </p:sp>
      <p:sp>
        <p:nvSpPr>
          <p:cNvPr id="4" name="Inhaltsplatzhalter 3"/>
          <p:cNvSpPr>
            <a:spLocks noGrp="1"/>
          </p:cNvSpPr>
          <p:nvPr>
            <p:ph sz="half" idx="2"/>
          </p:nvPr>
        </p:nvSpPr>
        <p:spPr>
          <a:xfrm>
            <a:off x="4561953" y="2711040"/>
            <a:ext cx="6742444" cy="3408405"/>
          </a:xfrm>
        </p:spPr>
        <p:txBody>
          <a:bodyPr>
            <a:normAutofit fontScale="92500" lnSpcReduction="10000"/>
          </a:bodyPr>
          <a:lstStyle/>
          <a:p>
            <a:pPr marL="0" indent="0">
              <a:spcBef>
                <a:spcPts val="0"/>
              </a:spcBef>
              <a:spcAft>
                <a:spcPts val="1200"/>
              </a:spcAft>
              <a:buNone/>
            </a:pPr>
            <a:r>
              <a:rPr lang="de-DE" b="1" dirty="0"/>
              <a:t>Lesung aus dem Evangelium nach Markus 14, </a:t>
            </a:r>
            <a:r>
              <a:rPr lang="de-DE" b="1" dirty="0" smtClean="0"/>
              <a:t>53-65</a:t>
            </a:r>
          </a:p>
          <a:p>
            <a:pPr marL="0" indent="0">
              <a:spcBef>
                <a:spcPts val="0"/>
              </a:spcBef>
              <a:spcAft>
                <a:spcPts val="0"/>
              </a:spcAft>
              <a:buNone/>
            </a:pPr>
            <a:r>
              <a:rPr lang="de-DE" b="1" baseline="30000" dirty="0"/>
              <a:t>53</a:t>
            </a:r>
            <a:r>
              <a:rPr lang="de-DE" dirty="0"/>
              <a:t> Und sie führten Jesus zu dem </a:t>
            </a:r>
            <a:r>
              <a:rPr lang="de-DE" dirty="0" err="1"/>
              <a:t>Hohenpriester</a:t>
            </a:r>
            <a:r>
              <a:rPr lang="de-DE" dirty="0"/>
              <a:t>; </a:t>
            </a:r>
            <a:r>
              <a:rPr lang="de-DE" dirty="0" smtClean="0"/>
              <a:t>und </a:t>
            </a:r>
            <a:r>
              <a:rPr lang="de-DE" dirty="0"/>
              <a:t>es versammelten sich alle </a:t>
            </a:r>
            <a:r>
              <a:rPr lang="de-DE" dirty="0" err="1"/>
              <a:t>Hohenpriester</a:t>
            </a:r>
            <a:r>
              <a:rPr lang="de-DE" dirty="0"/>
              <a:t> und Ältesten und Schriftgelehrten.</a:t>
            </a:r>
          </a:p>
          <a:p>
            <a:pPr marL="0" indent="0">
              <a:spcAft>
                <a:spcPts val="0"/>
              </a:spcAft>
              <a:buNone/>
            </a:pPr>
            <a:r>
              <a:rPr lang="de-DE" b="1" baseline="30000" dirty="0"/>
              <a:t>5</a:t>
            </a:r>
            <a:r>
              <a:rPr lang="de-DE" b="1" baseline="30000" dirty="0" smtClean="0"/>
              <a:t>4</a:t>
            </a:r>
            <a:r>
              <a:rPr lang="de-DE" dirty="0"/>
              <a:t> Petrus aber folgte ihm nach von ferne, bis hinein in den Palast des </a:t>
            </a:r>
            <a:r>
              <a:rPr lang="de-DE" dirty="0" err="1"/>
              <a:t>Hohenpriesters</a:t>
            </a:r>
            <a:r>
              <a:rPr lang="de-DE" dirty="0"/>
              <a:t>, und saß da bei den Knechten und wärmte sich am Feuer.</a:t>
            </a:r>
          </a:p>
          <a:p>
            <a:pPr marL="0" indent="0">
              <a:spcAft>
                <a:spcPts val="0"/>
              </a:spcAft>
              <a:buNone/>
            </a:pPr>
            <a:r>
              <a:rPr lang="de-DE" b="1" baseline="30000" dirty="0"/>
              <a:t>55</a:t>
            </a:r>
            <a:r>
              <a:rPr lang="de-DE" dirty="0"/>
              <a:t> Aber die </a:t>
            </a:r>
            <a:r>
              <a:rPr lang="de-DE" dirty="0" err="1"/>
              <a:t>Hohenpriester</a:t>
            </a:r>
            <a:r>
              <a:rPr lang="de-DE" dirty="0"/>
              <a:t> und der ganze Hohe Rat suchten Zeugnis gegen Jesus, auf dass sie ihn zu Tode brächten, und fanden nichts</a:t>
            </a:r>
            <a:r>
              <a:rPr lang="de-DE" dirty="0" smtClean="0"/>
              <a:t>.</a:t>
            </a:r>
            <a:r>
              <a:rPr lang="de-DE" b="1" dirty="0"/>
              <a:t> </a:t>
            </a:r>
            <a:endParaRPr lang="de-DE" b="1" dirty="0" smtClean="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70" y="2979420"/>
            <a:ext cx="3529330" cy="2336515"/>
          </a:xfrm>
          <a:prstGeom prst="rect">
            <a:avLst/>
          </a:prstGeom>
        </p:spPr>
      </p:pic>
    </p:spTree>
    <p:extLst>
      <p:ext uri="{BB962C8B-B14F-4D97-AF65-F5344CB8AC3E}">
        <p14:creationId xmlns:p14="http://schemas.microsoft.com/office/powerpoint/2010/main" val="1080218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Kreuzweg fällt nicht aus!</a:t>
            </a:r>
            <a:endParaRPr lang="de-DE" dirty="0"/>
          </a:p>
        </p:txBody>
      </p:sp>
      <p:sp>
        <p:nvSpPr>
          <p:cNvPr id="4" name="Inhaltsplatzhalter 3"/>
          <p:cNvSpPr>
            <a:spLocks noGrp="1"/>
          </p:cNvSpPr>
          <p:nvPr>
            <p:ph sz="half" idx="2"/>
          </p:nvPr>
        </p:nvSpPr>
        <p:spPr>
          <a:xfrm>
            <a:off x="6181343" y="2749794"/>
            <a:ext cx="4922085" cy="3028256"/>
          </a:xfrm>
        </p:spPr>
        <p:txBody>
          <a:bodyPr>
            <a:normAutofit fontScale="92500" lnSpcReduction="10000"/>
          </a:bodyPr>
          <a:lstStyle/>
          <a:p>
            <a:pPr marL="0" indent="0">
              <a:buNone/>
            </a:pPr>
            <a:r>
              <a:rPr lang="de-DE" i="1" dirty="0" smtClean="0">
                <a:latin typeface="Arial Narrow" panose="020B0606020202030204" pitchFamily="34" charset="0"/>
              </a:rPr>
              <a:t>Dieses Jahr laden wir dazu ein, den Kreuzweg etwas anders zu gehen als gewohnt. </a:t>
            </a:r>
          </a:p>
          <a:p>
            <a:pPr marL="0" indent="0">
              <a:buNone/>
            </a:pPr>
            <a:r>
              <a:rPr lang="de-DE" i="1" dirty="0" smtClean="0">
                <a:latin typeface="Arial Narrow" panose="020B0606020202030204" pitchFamily="34" charset="0"/>
              </a:rPr>
              <a:t>Auf den nächsten Seiten findest Du alle sieben Stationen und die gewohnten </a:t>
            </a:r>
            <a:r>
              <a:rPr lang="de-DE" i="1" dirty="0" smtClean="0">
                <a:latin typeface="Arial Narrow" panose="020B0606020202030204" pitchFamily="34" charset="0"/>
              </a:rPr>
              <a:t>Texte, Lieder und Gebete. </a:t>
            </a:r>
            <a:r>
              <a:rPr lang="de-DE" i="1" dirty="0" smtClean="0">
                <a:latin typeface="Arial Narrow" panose="020B0606020202030204" pitchFamily="34" charset="0"/>
              </a:rPr>
              <a:t>Zwischen den Stationen kannst Du eine Weile „durch den Wald </a:t>
            </a:r>
            <a:r>
              <a:rPr lang="de-DE" i="1" dirty="0" smtClean="0">
                <a:latin typeface="Arial Narrow" panose="020B0606020202030204" pitchFamily="34" charset="0"/>
              </a:rPr>
              <a:t>spazieren“. Du musst das Ende des Filmclips aber nicht abwarten. Entscheide selbst</a:t>
            </a:r>
            <a:r>
              <a:rPr lang="de-DE" i="1" dirty="0" smtClean="0">
                <a:latin typeface="Arial Narrow" panose="020B0606020202030204" pitchFamily="34" charset="0"/>
              </a:rPr>
              <a:t>, wann Du weitergehst.</a:t>
            </a:r>
            <a:endParaRPr lang="de-DE" i="1" dirty="0">
              <a:latin typeface="Arial Narrow" panose="020B0606020202030204" pitchFamily="34" charset="0"/>
            </a:endParaRPr>
          </a:p>
        </p:txBody>
      </p:sp>
      <p:pic>
        <p:nvPicPr>
          <p:cNvPr id="5" name="Inhaltsplatzhalt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2842637"/>
            <a:ext cx="4718050" cy="2745939"/>
          </a:xfrm>
        </p:spPr>
      </p:pic>
    </p:spTree>
    <p:extLst>
      <p:ext uri="{BB962C8B-B14F-4D97-AF65-F5344CB8AC3E}">
        <p14:creationId xmlns:p14="http://schemas.microsoft.com/office/powerpoint/2010/main" val="1266034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158042" y="982133"/>
            <a:ext cx="6738555" cy="446618"/>
          </a:xfrm>
          <a:prstGeom prst="rect">
            <a:avLst/>
          </a:prstGeom>
        </p:spPr>
        <p:txBody>
          <a:bodyPr>
            <a:normAutofit fontScale="85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spcAft>
                <a:spcPts val="1200"/>
              </a:spcAft>
            </a:pPr>
            <a:r>
              <a:rPr lang="de-DE" sz="2400" b="1" dirty="0"/>
              <a:t>Lesung aus dem Evangelium nach Markus 14, </a:t>
            </a:r>
            <a:r>
              <a:rPr lang="de-DE" sz="2400" b="1" dirty="0" smtClean="0"/>
              <a:t>53-65 </a:t>
            </a:r>
            <a:r>
              <a:rPr lang="de-DE" sz="2400" dirty="0" smtClean="0"/>
              <a:t>(Forts.)</a:t>
            </a:r>
            <a:endParaRPr lang="de-DE" sz="2400" dirty="0"/>
          </a:p>
        </p:txBody>
      </p:sp>
      <p:sp>
        <p:nvSpPr>
          <p:cNvPr id="5" name="Inhaltsplatzhalter 3"/>
          <p:cNvSpPr txBox="1">
            <a:spLocks/>
          </p:cNvSpPr>
          <p:nvPr/>
        </p:nvSpPr>
        <p:spPr>
          <a:xfrm>
            <a:off x="4535827" y="1911071"/>
            <a:ext cx="6919289" cy="419832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de-DE" sz="2200" b="1" baseline="30000" dirty="0"/>
              <a:t>56</a:t>
            </a:r>
            <a:r>
              <a:rPr lang="de-DE" sz="2200" dirty="0"/>
              <a:t> Denn viele gaben falsches Zeugnis gegen ihn; aber ihr Zeugnis stimmte nicht überein.</a:t>
            </a:r>
          </a:p>
          <a:p>
            <a:pPr marL="0" indent="0">
              <a:spcBef>
                <a:spcPts val="0"/>
              </a:spcBef>
              <a:spcAft>
                <a:spcPts val="0"/>
              </a:spcAft>
              <a:buNone/>
            </a:pPr>
            <a:r>
              <a:rPr lang="de-DE" sz="2200" b="1" baseline="30000" dirty="0"/>
              <a:t>57</a:t>
            </a:r>
            <a:r>
              <a:rPr lang="de-DE" sz="2200" dirty="0"/>
              <a:t> Und einige standen auf und gaben falsches Zeugnis gegen ihn und sprachen:</a:t>
            </a:r>
          </a:p>
          <a:p>
            <a:pPr marL="0" indent="0">
              <a:spcBef>
                <a:spcPts val="0"/>
              </a:spcBef>
              <a:spcAft>
                <a:spcPts val="0"/>
              </a:spcAft>
              <a:buNone/>
            </a:pPr>
            <a:r>
              <a:rPr lang="de-DE" sz="2200" b="1" baseline="30000" dirty="0" smtClean="0"/>
              <a:t>58</a:t>
            </a:r>
            <a:r>
              <a:rPr lang="de-DE" sz="2200" dirty="0"/>
              <a:t> Wir haben gehört, dass er gesagt hat: Ich will diesen Tempel, der mit Händen gemacht ist, abbrechen und in drei Tagen einen andern bauen, der nicht mit Händen gemacht ist.</a:t>
            </a:r>
          </a:p>
          <a:p>
            <a:pPr marL="0" indent="0">
              <a:spcBef>
                <a:spcPts val="0"/>
              </a:spcBef>
              <a:spcAft>
                <a:spcPts val="0"/>
              </a:spcAft>
              <a:buNone/>
            </a:pPr>
            <a:r>
              <a:rPr lang="de-DE" sz="2200" b="1" baseline="30000" dirty="0" smtClean="0"/>
              <a:t>59</a:t>
            </a:r>
            <a:r>
              <a:rPr lang="de-DE" sz="2200" dirty="0"/>
              <a:t> Aber ihr Zeugnis stimmte auch darin nicht überein.</a:t>
            </a:r>
          </a:p>
          <a:p>
            <a:pPr marL="0" indent="0">
              <a:spcBef>
                <a:spcPts val="0"/>
              </a:spcBef>
              <a:spcAft>
                <a:spcPts val="0"/>
              </a:spcAft>
              <a:buNone/>
            </a:pPr>
            <a:r>
              <a:rPr lang="de-DE" sz="2200" b="1" baseline="30000" dirty="0" smtClean="0"/>
              <a:t>60</a:t>
            </a:r>
            <a:r>
              <a:rPr lang="de-DE" sz="2200" dirty="0"/>
              <a:t> Und der Hohepriester stand auf, trat in die Mitte und fragte Jesus und sprach: Antwortest du nichts auf das, was diese gegen dich bezeugen?</a:t>
            </a:r>
          </a:p>
          <a:p>
            <a:pPr marL="0" indent="0">
              <a:spcBef>
                <a:spcPts val="0"/>
              </a:spcBef>
              <a:spcAft>
                <a:spcPts val="0"/>
              </a:spcAft>
              <a:buNone/>
            </a:pPr>
            <a:r>
              <a:rPr lang="de-DE" sz="2200" dirty="0"/>
              <a:t> </a:t>
            </a:r>
            <a:r>
              <a:rPr lang="de-DE" sz="2200" b="1" baseline="30000" dirty="0"/>
              <a:t>61</a:t>
            </a:r>
            <a:r>
              <a:rPr lang="de-DE" sz="2200" dirty="0"/>
              <a:t> Er aber schwieg still und antwortete nichts. </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70" y="2979420"/>
            <a:ext cx="3529330" cy="2336515"/>
          </a:xfrm>
          <a:prstGeom prst="rect">
            <a:avLst/>
          </a:prstGeom>
        </p:spPr>
      </p:pic>
    </p:spTree>
    <p:extLst>
      <p:ext uri="{BB962C8B-B14F-4D97-AF65-F5344CB8AC3E}">
        <p14:creationId xmlns:p14="http://schemas.microsoft.com/office/powerpoint/2010/main" val="3225981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158042" y="982133"/>
            <a:ext cx="6738555" cy="446618"/>
          </a:xfrm>
          <a:prstGeom prst="rect">
            <a:avLst/>
          </a:prstGeom>
        </p:spPr>
        <p:txBody>
          <a:bodyPr>
            <a:normAutofit fontScale="85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spcAft>
                <a:spcPts val="1200"/>
              </a:spcAft>
            </a:pPr>
            <a:r>
              <a:rPr lang="de-DE" sz="2400" b="1" dirty="0"/>
              <a:t>Lesung aus dem Evangelium nach Markus 14, </a:t>
            </a:r>
            <a:r>
              <a:rPr lang="de-DE" sz="2400" b="1" dirty="0" smtClean="0"/>
              <a:t>53-65 </a:t>
            </a:r>
            <a:r>
              <a:rPr lang="de-DE" sz="2400" dirty="0" smtClean="0"/>
              <a:t>(Forts.)</a:t>
            </a:r>
            <a:endParaRPr lang="de-DE" sz="2400" dirty="0"/>
          </a:p>
        </p:txBody>
      </p:sp>
      <p:sp>
        <p:nvSpPr>
          <p:cNvPr id="7" name="Inhaltsplatzhalter 3"/>
          <p:cNvSpPr txBox="1">
            <a:spLocks/>
          </p:cNvSpPr>
          <p:nvPr/>
        </p:nvSpPr>
        <p:spPr>
          <a:xfrm>
            <a:off x="4551903" y="2049860"/>
            <a:ext cx="6702251" cy="4084653"/>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de-DE" dirty="0"/>
              <a:t>Da fragte ihn der Hohepriester abermals und sprach zu ihm: </a:t>
            </a:r>
            <a:r>
              <a:rPr lang="de-DE" b="1" dirty="0"/>
              <a:t>Bist du der Christus, der Sohn des Hochgelobten? </a:t>
            </a:r>
            <a:r>
              <a:rPr lang="de-DE" b="1" baseline="30000" dirty="0" smtClean="0"/>
              <a:t>62</a:t>
            </a:r>
            <a:r>
              <a:rPr lang="de-DE" dirty="0"/>
              <a:t> </a:t>
            </a:r>
            <a:r>
              <a:rPr lang="de-DE" b="1" dirty="0"/>
              <a:t>Jesus aber sprach: Ich bin's; und ihr werdet sehen den Menschensohn sitzen zur Rechten der Kraft und kommen mit den Wolken des Himmels.</a:t>
            </a:r>
            <a:endParaRPr lang="de-DE" dirty="0"/>
          </a:p>
          <a:p>
            <a:pPr marL="0" indent="0">
              <a:spcBef>
                <a:spcPts val="0"/>
              </a:spcBef>
              <a:spcAft>
                <a:spcPts val="0"/>
              </a:spcAft>
              <a:buFont typeface="Arial"/>
              <a:buNone/>
            </a:pPr>
            <a:r>
              <a:rPr lang="de-DE" b="1" baseline="30000" dirty="0"/>
              <a:t>63</a:t>
            </a:r>
            <a:r>
              <a:rPr lang="de-DE" dirty="0" smtClean="0"/>
              <a:t> Da zerriss der Hohepriester seine Kleider und sprach: Was bedürfen wir weiterer Zeugen?</a:t>
            </a:r>
          </a:p>
          <a:p>
            <a:pPr marL="0" indent="0">
              <a:spcBef>
                <a:spcPts val="0"/>
              </a:spcBef>
              <a:spcAft>
                <a:spcPts val="0"/>
              </a:spcAft>
              <a:buFont typeface="Arial"/>
              <a:buNone/>
            </a:pPr>
            <a:r>
              <a:rPr lang="de-DE" dirty="0" smtClean="0"/>
              <a:t> </a:t>
            </a:r>
            <a:r>
              <a:rPr lang="de-DE" b="1" baseline="30000" dirty="0"/>
              <a:t>64</a:t>
            </a:r>
            <a:r>
              <a:rPr lang="de-DE" dirty="0" smtClean="0"/>
              <a:t> Ihr habt die Gotteslästerung gehört. Was meint ihr? Sie aber verurteilten ihn alle, dass er des Todes schuldig sei.</a:t>
            </a:r>
          </a:p>
          <a:p>
            <a:pPr marL="0" indent="0">
              <a:spcBef>
                <a:spcPts val="0"/>
              </a:spcBef>
              <a:spcAft>
                <a:spcPts val="0"/>
              </a:spcAft>
              <a:buFont typeface="Arial"/>
              <a:buNone/>
            </a:pPr>
            <a:r>
              <a:rPr lang="de-DE" dirty="0" smtClean="0"/>
              <a:t> </a:t>
            </a:r>
            <a:r>
              <a:rPr lang="de-DE" b="1" baseline="30000" dirty="0"/>
              <a:t>65</a:t>
            </a:r>
            <a:r>
              <a:rPr lang="de-DE" dirty="0" smtClean="0"/>
              <a:t> Da fingen einige an, ihn anzuspeien und sein Angesicht zu verdecken und ihn mit Fäusten zu schlagen und zu ihm zu sagen: Weissage uns! Und die Knechte schlugen ihn ins Angesicht.</a:t>
            </a:r>
          </a:p>
          <a:p>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70" y="2979420"/>
            <a:ext cx="3529330" cy="2336515"/>
          </a:xfrm>
          <a:prstGeom prst="rect">
            <a:avLst/>
          </a:prstGeom>
        </p:spPr>
      </p:pic>
    </p:spTree>
    <p:extLst>
      <p:ext uri="{BB962C8B-B14F-4D97-AF65-F5344CB8AC3E}">
        <p14:creationId xmlns:p14="http://schemas.microsoft.com/office/powerpoint/2010/main" val="3970248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p:cNvSpPr txBox="1">
            <a:spLocks/>
          </p:cNvSpPr>
          <p:nvPr/>
        </p:nvSpPr>
        <p:spPr>
          <a:xfrm>
            <a:off x="4327071" y="1494064"/>
            <a:ext cx="6939643" cy="46128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endParaRPr lang="de-DE" sz="1600" dirty="0"/>
          </a:p>
        </p:txBody>
      </p:sp>
      <p:sp>
        <p:nvSpPr>
          <p:cNvPr id="4" name="Rechteck 3"/>
          <p:cNvSpPr/>
          <p:nvPr/>
        </p:nvSpPr>
        <p:spPr>
          <a:xfrm>
            <a:off x="4551903" y="1321815"/>
            <a:ext cx="6641332" cy="4708981"/>
          </a:xfrm>
          <a:prstGeom prst="rect">
            <a:avLst/>
          </a:prstGeom>
        </p:spPr>
        <p:txBody>
          <a:bodyPr wrap="square">
            <a:spAutoFit/>
          </a:bodyPr>
          <a:lstStyle/>
          <a:p>
            <a:r>
              <a:rPr lang="de-DE" b="1" i="1" dirty="0" smtClean="0">
                <a:solidFill>
                  <a:schemeClr val="bg2">
                    <a:lumMod val="75000"/>
                  </a:schemeClr>
                </a:solidFill>
              </a:rPr>
              <a:t>Stille</a:t>
            </a:r>
          </a:p>
          <a:p>
            <a:endParaRPr lang="de-DE" sz="1200" dirty="0"/>
          </a:p>
          <a:p>
            <a:r>
              <a:rPr lang="de-DE" b="1" dirty="0" smtClean="0"/>
              <a:t>Gebet:</a:t>
            </a:r>
          </a:p>
          <a:p>
            <a:r>
              <a:rPr lang="de-DE" dirty="0"/>
              <a:t>Herr Jesus Christus, wir danken Dir. Du bist den Weg des Leidens bis zum Ende gegangen, bis zum Tod am Kreuz und hast uns durch Dein unschuldiges Leiden und Sterben erlöst.</a:t>
            </a:r>
          </a:p>
          <a:p>
            <a:endParaRPr lang="de-DE" dirty="0" smtClean="0"/>
          </a:p>
          <a:p>
            <a:r>
              <a:rPr lang="de-DE" dirty="0" smtClean="0"/>
              <a:t>Herr </a:t>
            </a:r>
            <a:r>
              <a:rPr lang="de-DE" dirty="0"/>
              <a:t>Jesus Christus, alle </a:t>
            </a:r>
            <a:r>
              <a:rPr lang="de-DE" dirty="0" smtClean="0"/>
              <a:t>wussten</a:t>
            </a:r>
            <a:r>
              <a:rPr lang="de-DE" dirty="0"/>
              <a:t>, </a:t>
            </a:r>
            <a:r>
              <a:rPr lang="de-DE" dirty="0" smtClean="0"/>
              <a:t>dass diese </a:t>
            </a:r>
            <a:r>
              <a:rPr lang="de-DE" dirty="0"/>
              <a:t>Verhandlung vor dem </a:t>
            </a:r>
            <a:r>
              <a:rPr lang="de-DE" dirty="0" err="1"/>
              <a:t>Synhedrion</a:t>
            </a:r>
            <a:r>
              <a:rPr lang="de-DE" dirty="0"/>
              <a:t> ein </a:t>
            </a:r>
            <a:r>
              <a:rPr lang="de-DE" dirty="0" smtClean="0"/>
              <a:t>Scheinprozess </a:t>
            </a:r>
            <a:r>
              <a:rPr lang="de-DE" dirty="0"/>
              <a:t>war. Das Urteil stand schon vorher fest, bevor der </a:t>
            </a:r>
            <a:r>
              <a:rPr lang="de-DE" dirty="0" smtClean="0"/>
              <a:t>Prozess </a:t>
            </a:r>
            <a:r>
              <a:rPr lang="de-DE" dirty="0"/>
              <a:t>überhaupt begonnen hatte. Gerade deshalb wurde </a:t>
            </a:r>
            <a:r>
              <a:rPr lang="de-DE" dirty="0" smtClean="0"/>
              <a:t>versucht, </a:t>
            </a:r>
            <a:r>
              <a:rPr lang="de-DE" dirty="0"/>
              <a:t>den Schein zu wahren; deshalb die vielen angeblichen </a:t>
            </a:r>
            <a:r>
              <a:rPr lang="de-DE" dirty="0" smtClean="0"/>
              <a:t>Zeugen.</a:t>
            </a:r>
          </a:p>
          <a:p>
            <a:endParaRPr lang="de-DE" dirty="0"/>
          </a:p>
          <a:p>
            <a:r>
              <a:rPr lang="de-DE" dirty="0" smtClean="0"/>
              <a:t>Herr </a:t>
            </a:r>
            <a:r>
              <a:rPr lang="de-DE" dirty="0"/>
              <a:t>Jesus </a:t>
            </a:r>
            <a:r>
              <a:rPr lang="de-DE" dirty="0" smtClean="0"/>
              <a:t>Christus, </a:t>
            </a:r>
            <a:r>
              <a:rPr lang="de-DE" dirty="0"/>
              <a:t>gib uns </a:t>
            </a:r>
            <a:r>
              <a:rPr lang="de-DE" dirty="0" smtClean="0"/>
              <a:t>Mut, Rechtsbeugung </a:t>
            </a:r>
            <a:r>
              <a:rPr lang="de-DE" dirty="0"/>
              <a:t>und Rechtsbruch, </a:t>
            </a:r>
            <a:r>
              <a:rPr lang="de-DE" dirty="0" smtClean="0"/>
              <a:t>Scheinjustiz </a:t>
            </a:r>
            <a:r>
              <a:rPr lang="de-DE" dirty="0"/>
              <a:t>und </a:t>
            </a:r>
            <a:r>
              <a:rPr lang="de-DE" dirty="0" smtClean="0"/>
              <a:t>Ungerechtigkeit, </a:t>
            </a:r>
            <a:r>
              <a:rPr lang="de-DE" dirty="0"/>
              <a:t>wo immer wir </a:t>
            </a:r>
            <a:r>
              <a:rPr lang="de-DE" dirty="0" smtClean="0"/>
              <a:t>können, </a:t>
            </a:r>
            <a:r>
              <a:rPr lang="de-DE" dirty="0"/>
              <a:t>beim Namen zu nennen. </a:t>
            </a:r>
            <a:endParaRPr lang="de-DE" dirty="0" smtClean="0"/>
          </a:p>
          <a:p>
            <a:endParaRPr lang="de-DE" dirty="0"/>
          </a:p>
          <a:p>
            <a:r>
              <a:rPr lang="de-DE" dirty="0" smtClean="0"/>
              <a:t>Wir </a:t>
            </a:r>
            <a:r>
              <a:rPr lang="de-DE" dirty="0"/>
              <a:t>bitten </a:t>
            </a:r>
            <a:r>
              <a:rPr lang="de-DE" dirty="0" smtClean="0"/>
              <a:t>Dich, erbarme </a:t>
            </a:r>
            <a:r>
              <a:rPr lang="de-DE" dirty="0"/>
              <a:t>Dich </a:t>
            </a:r>
            <a:r>
              <a:rPr lang="de-DE" dirty="0" smtClean="0"/>
              <a:t>unser.</a:t>
            </a: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70" y="2979420"/>
            <a:ext cx="3529330" cy="2336515"/>
          </a:xfrm>
          <a:prstGeom prst="rect">
            <a:avLst/>
          </a:prstGeom>
        </p:spPr>
      </p:pic>
    </p:spTree>
    <p:extLst>
      <p:ext uri="{BB962C8B-B14F-4D97-AF65-F5344CB8AC3E}">
        <p14:creationId xmlns:p14="http://schemas.microsoft.com/office/powerpoint/2010/main" val="1508302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p:cNvSpPr txBox="1">
            <a:spLocks/>
          </p:cNvSpPr>
          <p:nvPr/>
        </p:nvSpPr>
        <p:spPr>
          <a:xfrm>
            <a:off x="4327071" y="1494064"/>
            <a:ext cx="6939643" cy="46128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endParaRPr lang="de-DE" sz="1600" dirty="0"/>
          </a:p>
        </p:txBody>
      </p:sp>
      <p:sp>
        <p:nvSpPr>
          <p:cNvPr id="4" name="Rechteck 3"/>
          <p:cNvSpPr/>
          <p:nvPr/>
        </p:nvSpPr>
        <p:spPr>
          <a:xfrm>
            <a:off x="4602145" y="3060263"/>
            <a:ext cx="6032512" cy="1754326"/>
          </a:xfrm>
          <a:prstGeom prst="rect">
            <a:avLst/>
          </a:prstGeom>
        </p:spPr>
        <p:txBody>
          <a:bodyPr wrap="square">
            <a:spAutoFit/>
          </a:bodyPr>
          <a:lstStyle/>
          <a:p>
            <a:r>
              <a:rPr lang="de-DE" b="1" dirty="0" smtClean="0"/>
              <a:t>Lied: EG 95, 3</a:t>
            </a:r>
          </a:p>
          <a:p>
            <a:endParaRPr lang="de-DE" b="1" dirty="0"/>
          </a:p>
          <a:p>
            <a:r>
              <a:rPr lang="de-DE" dirty="0" smtClean="0"/>
              <a:t>Hier noch einmal der Link zu der Aufnahme: </a:t>
            </a:r>
            <a:r>
              <a:rPr lang="de-DE" dirty="0">
                <a:solidFill>
                  <a:srgbClr val="00B050"/>
                </a:solidFill>
                <a:hlinkClick r:id="rId2"/>
              </a:rPr>
              <a:t>https://</a:t>
            </a:r>
            <a:r>
              <a:rPr lang="de-DE" dirty="0" smtClean="0">
                <a:solidFill>
                  <a:srgbClr val="00B050"/>
                </a:solidFill>
                <a:hlinkClick r:id="rId2"/>
              </a:rPr>
              <a:t>www.youtube.com/watch?v=dlZh2Ng4-cA</a:t>
            </a:r>
            <a:endParaRPr lang="de-DE" dirty="0" smtClean="0">
              <a:solidFill>
                <a:srgbClr val="00B050"/>
              </a:solidFill>
            </a:endParaRPr>
          </a:p>
          <a:p>
            <a:endParaRPr lang="de-DE" dirty="0"/>
          </a:p>
          <a:p>
            <a:r>
              <a:rPr lang="de-DE" dirty="0" smtClean="0"/>
              <a:t>(Strophe3: 1:31 bis 2:15)</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570" y="2979420"/>
            <a:ext cx="3529330" cy="2336515"/>
          </a:xfrm>
          <a:prstGeom prst="rect">
            <a:avLst/>
          </a:prstGeom>
        </p:spPr>
      </p:pic>
    </p:spTree>
    <p:extLst>
      <p:ext uri="{BB962C8B-B14F-4D97-AF65-F5344CB8AC3E}">
        <p14:creationId xmlns:p14="http://schemas.microsoft.com/office/powerpoint/2010/main" val="180877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2GLr3iFQ7I"/>
          <p:cNvPicPr>
            <a:picLocks noRot="1" noChangeAspect="1"/>
          </p:cNvPicPr>
          <p:nvPr>
            <a:videoFile r:link="rId1"/>
          </p:nvPr>
        </p:nvPicPr>
        <p:blipFill>
          <a:blip r:embed="rId3"/>
          <a:stretch>
            <a:fillRect/>
          </a:stretch>
        </p:blipFill>
        <p:spPr>
          <a:xfrm>
            <a:off x="1619014" y="695325"/>
            <a:ext cx="8938919" cy="5028142"/>
          </a:xfrm>
          <a:prstGeom prst="rect">
            <a:avLst/>
          </a:prstGeom>
        </p:spPr>
      </p:pic>
      <p:sp>
        <p:nvSpPr>
          <p:cNvPr id="3" name="Textfeld 2"/>
          <p:cNvSpPr txBox="1"/>
          <p:nvPr/>
        </p:nvSpPr>
        <p:spPr>
          <a:xfrm>
            <a:off x="4170773" y="5757335"/>
            <a:ext cx="3835399" cy="369332"/>
          </a:xfrm>
          <a:prstGeom prst="rect">
            <a:avLst/>
          </a:prstGeom>
          <a:noFill/>
        </p:spPr>
        <p:txBody>
          <a:bodyPr wrap="square" rtlCol="0">
            <a:spAutoFit/>
          </a:bodyPr>
          <a:lstStyle/>
          <a:p>
            <a:r>
              <a:rPr lang="de-DE" dirty="0"/>
              <a:t>(</a:t>
            </a:r>
            <a:r>
              <a:rPr lang="de-DE" dirty="0" err="1" smtClean="0"/>
              <a:t>Filmclip</a:t>
            </a:r>
            <a:r>
              <a:rPr lang="de-DE" dirty="0" smtClean="0"/>
              <a:t>, Waldspaziergang, ca. 7 Min.)</a:t>
            </a:r>
            <a:endParaRPr lang="de-DE" dirty="0"/>
          </a:p>
        </p:txBody>
      </p:sp>
    </p:spTree>
    <p:extLst>
      <p:ext uri="{BB962C8B-B14F-4D97-AF65-F5344CB8AC3E}">
        <p14:creationId xmlns:p14="http://schemas.microsoft.com/office/powerpoint/2010/main" val="2004287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490" y="1002030"/>
            <a:ext cx="5113020" cy="4853940"/>
          </a:xfrm>
          <a:prstGeom prst="rect">
            <a:avLst/>
          </a:prstGeom>
        </p:spPr>
      </p:pic>
    </p:spTree>
    <p:extLst>
      <p:ext uri="{BB962C8B-B14F-4D97-AF65-F5344CB8AC3E}">
        <p14:creationId xmlns:p14="http://schemas.microsoft.com/office/powerpoint/2010/main" val="1166621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3667" y="982132"/>
            <a:ext cx="9505982" cy="1303867"/>
          </a:xfrm>
        </p:spPr>
        <p:txBody>
          <a:bodyPr>
            <a:normAutofit fontScale="90000"/>
          </a:bodyPr>
          <a:lstStyle/>
          <a:p>
            <a:r>
              <a:rPr lang="de-DE" b="1" dirty="0"/>
              <a:t>4</a:t>
            </a:r>
            <a:r>
              <a:rPr lang="de-DE" b="1" dirty="0" smtClean="0"/>
              <a:t>. </a:t>
            </a:r>
            <a:r>
              <a:rPr lang="de-DE" b="1" dirty="0"/>
              <a:t>Station: Pilatus </a:t>
            </a:r>
            <a:r>
              <a:rPr lang="de-DE" b="1" dirty="0" smtClean="0"/>
              <a:t>versucht, </a:t>
            </a:r>
            <a:r>
              <a:rPr lang="de-DE" b="1" dirty="0"/>
              <a:t>die Verantwortung von sich zu weisen</a:t>
            </a:r>
            <a:endParaRPr lang="de-DE" dirty="0"/>
          </a:p>
        </p:txBody>
      </p:sp>
      <p:sp>
        <p:nvSpPr>
          <p:cNvPr id="4" name="Inhaltsplatzhalter 3"/>
          <p:cNvSpPr>
            <a:spLocks noGrp="1"/>
          </p:cNvSpPr>
          <p:nvPr>
            <p:ph sz="half" idx="2"/>
          </p:nvPr>
        </p:nvSpPr>
        <p:spPr>
          <a:xfrm>
            <a:off x="4732774" y="2711040"/>
            <a:ext cx="6501284" cy="3408405"/>
          </a:xfrm>
        </p:spPr>
        <p:txBody>
          <a:bodyPr>
            <a:normAutofit/>
          </a:bodyPr>
          <a:lstStyle/>
          <a:p>
            <a:pPr marL="0" indent="0">
              <a:spcBef>
                <a:spcPts val="0"/>
              </a:spcBef>
              <a:spcAft>
                <a:spcPts val="1200"/>
              </a:spcAft>
              <a:buNone/>
            </a:pPr>
            <a:r>
              <a:rPr lang="de-DE" sz="2200" b="1" dirty="0"/>
              <a:t>Lesung aus dem Evangelium nach Matthäus 27</a:t>
            </a:r>
            <a:r>
              <a:rPr lang="de-DE" sz="2200" b="1" dirty="0" smtClean="0"/>
              <a:t>, </a:t>
            </a:r>
            <a:br>
              <a:rPr lang="de-DE" sz="2200" b="1" dirty="0" smtClean="0"/>
            </a:br>
            <a:r>
              <a:rPr lang="de-DE" sz="2200" b="1" dirty="0" smtClean="0"/>
              <a:t>15-16 und 19-24</a:t>
            </a:r>
          </a:p>
          <a:p>
            <a:pPr marL="0" indent="0">
              <a:buNone/>
            </a:pPr>
            <a:r>
              <a:rPr lang="de-DE" sz="2200" b="1" dirty="0"/>
              <a:t>Jesu Verurteilung und Verspottung</a:t>
            </a:r>
          </a:p>
          <a:p>
            <a:pPr marL="0" indent="0">
              <a:spcAft>
                <a:spcPts val="0"/>
              </a:spcAft>
              <a:buNone/>
            </a:pPr>
            <a:r>
              <a:rPr lang="de-DE" sz="2200" b="1" baseline="30000" dirty="0"/>
              <a:t>15</a:t>
            </a:r>
            <a:r>
              <a:rPr lang="de-DE" sz="2200" dirty="0"/>
              <a:t> Zum Fest aber hatte der Statthalter die Gewohnheit, dem Volk einen Gefangenen loszugeben, welchen sie wollten.</a:t>
            </a:r>
          </a:p>
          <a:p>
            <a:pPr marL="0" indent="0">
              <a:spcAft>
                <a:spcPts val="0"/>
              </a:spcAft>
              <a:buNone/>
            </a:pPr>
            <a:r>
              <a:rPr lang="de-DE" sz="2200" b="1" baseline="30000" dirty="0"/>
              <a:t>16</a:t>
            </a:r>
            <a:r>
              <a:rPr lang="de-DE" sz="2200" dirty="0"/>
              <a:t> Sie hatten aber zu der Zeit einen berüchtigten Gefangenen, der hieß Jesus Barabbas</a:t>
            </a:r>
            <a:r>
              <a:rPr lang="de-DE" sz="2200" dirty="0" smtClean="0"/>
              <a:t>.</a:t>
            </a:r>
            <a:endParaRPr lang="de-DE" sz="2200"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70" y="3067050"/>
            <a:ext cx="3680460" cy="2095500"/>
          </a:xfrm>
          <a:prstGeom prst="rect">
            <a:avLst/>
          </a:prstGeom>
        </p:spPr>
      </p:pic>
    </p:spTree>
    <p:extLst>
      <p:ext uri="{BB962C8B-B14F-4D97-AF65-F5344CB8AC3E}">
        <p14:creationId xmlns:p14="http://schemas.microsoft.com/office/powerpoint/2010/main" val="3654233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275763" y="982133"/>
            <a:ext cx="8048729" cy="446618"/>
          </a:xfrm>
          <a:prstGeom prst="rect">
            <a:avLst/>
          </a:prstGeom>
        </p:spPr>
        <p:txBody>
          <a:bodyPr>
            <a:normAutofit fontScale="85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spcAft>
                <a:spcPts val="1200"/>
              </a:spcAft>
            </a:pPr>
            <a:r>
              <a:rPr lang="de-DE" sz="2400" b="1" dirty="0"/>
              <a:t>Lesung aus dem Evangelium nach Matthäus 27, 15-16 und </a:t>
            </a:r>
            <a:r>
              <a:rPr lang="de-DE" sz="2400" b="1" dirty="0" smtClean="0"/>
              <a:t>19-24 </a:t>
            </a:r>
            <a:r>
              <a:rPr lang="de-DE" sz="2400" dirty="0" smtClean="0"/>
              <a:t>(Forts.)</a:t>
            </a:r>
            <a:endParaRPr lang="de-DE" sz="2400" dirty="0"/>
          </a:p>
        </p:txBody>
      </p:sp>
      <p:sp>
        <p:nvSpPr>
          <p:cNvPr id="7" name="Inhaltsplatzhalter 3"/>
          <p:cNvSpPr txBox="1">
            <a:spLocks/>
          </p:cNvSpPr>
          <p:nvPr/>
        </p:nvSpPr>
        <p:spPr>
          <a:xfrm>
            <a:off x="4692580" y="2703006"/>
            <a:ext cx="6501284" cy="3697794"/>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de-DE" b="1" baseline="30000" dirty="0"/>
              <a:t>19</a:t>
            </a:r>
            <a:r>
              <a:rPr lang="de-DE" dirty="0"/>
              <a:t> Und als er auf dem Richterstuhl saß, schickte seine Frau zu ihm und ließ ihm sagen: Habe du nichts zu schaffen mit diesem Gerechten; denn ich habe heute viel erlitten im Traum um seinetwillen.</a:t>
            </a:r>
          </a:p>
          <a:p>
            <a:pPr marL="0" indent="0">
              <a:spcBef>
                <a:spcPts val="0"/>
              </a:spcBef>
              <a:spcAft>
                <a:spcPts val="0"/>
              </a:spcAft>
              <a:buNone/>
            </a:pPr>
            <a:r>
              <a:rPr lang="de-DE" b="1" baseline="30000" dirty="0"/>
              <a:t>20</a:t>
            </a:r>
            <a:r>
              <a:rPr lang="de-DE" dirty="0"/>
              <a:t> Aber die </a:t>
            </a:r>
            <a:r>
              <a:rPr lang="de-DE" dirty="0" err="1"/>
              <a:t>Hohenpriester</a:t>
            </a:r>
            <a:r>
              <a:rPr lang="de-DE" dirty="0"/>
              <a:t> und die Ältesten überredeten das Volk, dass sie um Barabbas bitten, Jesus aber umbringen sollten.</a:t>
            </a:r>
          </a:p>
          <a:p>
            <a:pPr marL="0" indent="0">
              <a:spcBef>
                <a:spcPts val="0"/>
              </a:spcBef>
              <a:spcAft>
                <a:spcPts val="0"/>
              </a:spcAft>
              <a:buNone/>
            </a:pPr>
            <a:r>
              <a:rPr lang="de-DE" dirty="0"/>
              <a:t> </a:t>
            </a:r>
            <a:r>
              <a:rPr lang="de-DE" b="1" baseline="30000" dirty="0"/>
              <a:t>21</a:t>
            </a:r>
            <a:r>
              <a:rPr lang="de-DE" dirty="0"/>
              <a:t> Da antwortete nun der Statthalter und sprach zu ihnen: Welchen wollt ihr? Wen von den beiden soll ich euch losgeben? Sie sprachen: Barabbas</a:t>
            </a:r>
            <a:r>
              <a:rPr lang="de-DE" dirty="0" smtClean="0"/>
              <a:t>!</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70" y="3067050"/>
            <a:ext cx="3680460" cy="2095500"/>
          </a:xfrm>
          <a:prstGeom prst="rect">
            <a:avLst/>
          </a:prstGeom>
        </p:spPr>
      </p:pic>
    </p:spTree>
    <p:extLst>
      <p:ext uri="{BB962C8B-B14F-4D97-AF65-F5344CB8AC3E}">
        <p14:creationId xmlns:p14="http://schemas.microsoft.com/office/powerpoint/2010/main" val="957610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275763" y="982133"/>
            <a:ext cx="8048729" cy="446618"/>
          </a:xfrm>
          <a:prstGeom prst="rect">
            <a:avLst/>
          </a:prstGeom>
        </p:spPr>
        <p:txBody>
          <a:bodyPr>
            <a:normAutofit fontScale="85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spcAft>
                <a:spcPts val="1200"/>
              </a:spcAft>
            </a:pPr>
            <a:r>
              <a:rPr lang="de-DE" sz="2400" b="1" dirty="0"/>
              <a:t>Lesung aus dem Evangelium nach Matthäus 27, 15-16 und </a:t>
            </a:r>
            <a:r>
              <a:rPr lang="de-DE" sz="2400" b="1" dirty="0" smtClean="0"/>
              <a:t>19-24 </a:t>
            </a:r>
            <a:r>
              <a:rPr lang="de-DE" sz="2400" dirty="0" smtClean="0"/>
              <a:t>(Forts.)</a:t>
            </a:r>
            <a:endParaRPr lang="de-DE" sz="2400" dirty="0"/>
          </a:p>
        </p:txBody>
      </p:sp>
      <p:sp>
        <p:nvSpPr>
          <p:cNvPr id="7" name="Inhaltsplatzhalter 3"/>
          <p:cNvSpPr txBox="1">
            <a:spLocks/>
          </p:cNvSpPr>
          <p:nvPr/>
        </p:nvSpPr>
        <p:spPr>
          <a:xfrm>
            <a:off x="4692580" y="2703006"/>
            <a:ext cx="6501284" cy="3697794"/>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de-DE" b="1" baseline="30000" dirty="0"/>
              <a:t>22</a:t>
            </a:r>
            <a:r>
              <a:rPr lang="de-DE" dirty="0"/>
              <a:t> Pilatus sprach zu ihnen: Was soll ich dann machen mit Jesus, von dem gesagt wird, er sei der Christus? Sie sprachen alle: Lass ihn kreuzigen!</a:t>
            </a:r>
          </a:p>
          <a:p>
            <a:pPr marL="0" indent="0">
              <a:spcBef>
                <a:spcPts val="0"/>
              </a:spcBef>
              <a:spcAft>
                <a:spcPts val="0"/>
              </a:spcAft>
              <a:buNone/>
            </a:pPr>
            <a:r>
              <a:rPr lang="de-DE" dirty="0"/>
              <a:t> </a:t>
            </a:r>
            <a:r>
              <a:rPr lang="de-DE" b="1" baseline="30000" dirty="0"/>
              <a:t>23</a:t>
            </a:r>
            <a:r>
              <a:rPr lang="de-DE" dirty="0"/>
              <a:t> Er aber sagte: Was hat er denn Böses getan? Sie schrien aber noch mehr: Lass ihn kreuzigen!</a:t>
            </a:r>
          </a:p>
          <a:p>
            <a:pPr marL="0" indent="0">
              <a:spcBef>
                <a:spcPts val="0"/>
              </a:spcBef>
              <a:spcAft>
                <a:spcPts val="0"/>
              </a:spcAft>
              <a:buNone/>
            </a:pPr>
            <a:r>
              <a:rPr lang="de-DE" dirty="0"/>
              <a:t> </a:t>
            </a:r>
            <a:r>
              <a:rPr lang="de-DE" b="1" baseline="30000" dirty="0"/>
              <a:t>24</a:t>
            </a:r>
            <a:r>
              <a:rPr lang="de-DE" dirty="0"/>
              <a:t> Da aber Pilatus sah, dass er nichts ausrichtete, sondern das Getümmel immer größer wurde, nahm er Wasser und wusch sich die Hände vor dem Volk und sprach: Ich bin unschuldig am Blut dieses Menschen; seht ihr zu!</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70" y="3067050"/>
            <a:ext cx="3680460" cy="2095500"/>
          </a:xfrm>
          <a:prstGeom prst="rect">
            <a:avLst/>
          </a:prstGeom>
        </p:spPr>
      </p:pic>
    </p:spTree>
    <p:extLst>
      <p:ext uri="{BB962C8B-B14F-4D97-AF65-F5344CB8AC3E}">
        <p14:creationId xmlns:p14="http://schemas.microsoft.com/office/powerpoint/2010/main" val="3062727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p:cNvSpPr txBox="1">
            <a:spLocks/>
          </p:cNvSpPr>
          <p:nvPr/>
        </p:nvSpPr>
        <p:spPr>
          <a:xfrm>
            <a:off x="4327071" y="1494064"/>
            <a:ext cx="6939643" cy="46128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endParaRPr lang="de-DE" sz="1600" dirty="0"/>
          </a:p>
        </p:txBody>
      </p:sp>
      <p:sp>
        <p:nvSpPr>
          <p:cNvPr id="4" name="Rechteck 3"/>
          <p:cNvSpPr/>
          <p:nvPr/>
        </p:nvSpPr>
        <p:spPr>
          <a:xfrm>
            <a:off x="4732775" y="1140951"/>
            <a:ext cx="6460460" cy="4985980"/>
          </a:xfrm>
          <a:prstGeom prst="rect">
            <a:avLst/>
          </a:prstGeom>
        </p:spPr>
        <p:txBody>
          <a:bodyPr wrap="square">
            <a:spAutoFit/>
          </a:bodyPr>
          <a:lstStyle/>
          <a:p>
            <a:r>
              <a:rPr lang="de-DE" b="1" i="1" dirty="0" smtClean="0">
                <a:solidFill>
                  <a:schemeClr val="bg2">
                    <a:lumMod val="75000"/>
                  </a:schemeClr>
                </a:solidFill>
              </a:rPr>
              <a:t>Stille</a:t>
            </a:r>
          </a:p>
          <a:p>
            <a:endParaRPr lang="de-DE" sz="1200" dirty="0"/>
          </a:p>
          <a:p>
            <a:r>
              <a:rPr lang="de-DE" b="1" dirty="0" smtClean="0"/>
              <a:t>Gebet:</a:t>
            </a:r>
          </a:p>
          <a:p>
            <a:r>
              <a:rPr lang="de-DE" dirty="0"/>
              <a:t>Herr Jesus Christus, wir danken Dir. Du bist den Weg des Leidens bis zum Ende gegangen, bis zum Tod am Kreuz und hast uns durch Dein unschuldiges Leiden und Sterben erlöst.</a:t>
            </a:r>
          </a:p>
          <a:p>
            <a:endParaRPr lang="de-DE" dirty="0" smtClean="0"/>
          </a:p>
          <a:p>
            <a:r>
              <a:rPr lang="de-DE" dirty="0"/>
              <a:t>Pontius Pilatus, der </a:t>
            </a:r>
            <a:r>
              <a:rPr lang="de-DE" dirty="0" smtClean="0"/>
              <a:t>Statthalter </a:t>
            </a:r>
            <a:r>
              <a:rPr lang="de-DE" dirty="0"/>
              <a:t>Roms, war </a:t>
            </a:r>
            <a:r>
              <a:rPr lang="de-DE" dirty="0" smtClean="0"/>
              <a:t>ermächtigt, </a:t>
            </a:r>
            <a:r>
              <a:rPr lang="de-DE" dirty="0"/>
              <a:t>Todesurteile auszusprechen. Er versuchte sich seiner Verantwortung zu entziehen, und </a:t>
            </a:r>
            <a:r>
              <a:rPr lang="de-DE" dirty="0" smtClean="0"/>
              <a:t>glaubte, </a:t>
            </a:r>
            <a:r>
              <a:rPr lang="de-DE" dirty="0"/>
              <a:t>sie auf die aufgehetzte Volksmenge abschieben zu können, die lieber einen Mörder in Freiheit und einen Unschuldigen gekreuzigt sehen wollte. Welche Verantwortung haben wir im Leben, vor Gott, in unseren Familien, Gruppen, vor unseren Mittmenschen</a:t>
            </a:r>
            <a:r>
              <a:rPr lang="de-DE" dirty="0" smtClean="0"/>
              <a:t>?</a:t>
            </a:r>
          </a:p>
          <a:p>
            <a:endParaRPr lang="de-DE" dirty="0"/>
          </a:p>
          <a:p>
            <a:r>
              <a:rPr lang="de-DE" dirty="0" smtClean="0"/>
              <a:t>Herr </a:t>
            </a:r>
            <a:r>
              <a:rPr lang="de-DE" dirty="0"/>
              <a:t>Jesus </a:t>
            </a:r>
            <a:r>
              <a:rPr lang="de-DE" dirty="0" smtClean="0"/>
              <a:t>Christus, </a:t>
            </a:r>
            <a:r>
              <a:rPr lang="de-DE" dirty="0"/>
              <a:t>gib </a:t>
            </a:r>
            <a:r>
              <a:rPr lang="de-DE" dirty="0" smtClean="0"/>
              <a:t>du uns die Kraft, unsere Verantwortung wahrzunehmen. </a:t>
            </a:r>
          </a:p>
          <a:p>
            <a:endParaRPr lang="de-DE" dirty="0"/>
          </a:p>
          <a:p>
            <a:r>
              <a:rPr lang="de-DE" dirty="0" smtClean="0"/>
              <a:t>Wir </a:t>
            </a:r>
            <a:r>
              <a:rPr lang="de-DE" dirty="0"/>
              <a:t>bitten </a:t>
            </a:r>
            <a:r>
              <a:rPr lang="de-DE" dirty="0" smtClean="0"/>
              <a:t>Dich, erbarme </a:t>
            </a:r>
            <a:r>
              <a:rPr lang="de-DE" dirty="0"/>
              <a:t>Dich </a:t>
            </a:r>
            <a:r>
              <a:rPr lang="de-DE" dirty="0" smtClean="0"/>
              <a:t>unser.</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70" y="3067050"/>
            <a:ext cx="3680460" cy="2095500"/>
          </a:xfrm>
          <a:prstGeom prst="rect">
            <a:avLst/>
          </a:prstGeom>
        </p:spPr>
      </p:pic>
    </p:spTree>
    <p:extLst>
      <p:ext uri="{BB962C8B-B14F-4D97-AF65-F5344CB8AC3E}">
        <p14:creationId xmlns:p14="http://schemas.microsoft.com/office/powerpoint/2010/main" val="3516329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Du brauchst:</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Deinen Computer mit </a:t>
            </a:r>
            <a:r>
              <a:rPr lang="de-DE" dirty="0" smtClean="0"/>
              <a:t>Lautsprechern. Sind </a:t>
            </a:r>
            <a:r>
              <a:rPr lang="de-DE" dirty="0" smtClean="0"/>
              <a:t>sie aktiviert</a:t>
            </a:r>
            <a:r>
              <a:rPr lang="de-DE" dirty="0" smtClean="0"/>
              <a:t>?</a:t>
            </a:r>
            <a:endParaRPr lang="de-DE" dirty="0" smtClean="0"/>
          </a:p>
          <a:p>
            <a:r>
              <a:rPr lang="de-DE" dirty="0" smtClean="0"/>
              <a:t>Internet-Anschluss. Es sind kurze </a:t>
            </a:r>
            <a:r>
              <a:rPr lang="de-DE" dirty="0" err="1" smtClean="0"/>
              <a:t>Youtube</a:t>
            </a:r>
            <a:r>
              <a:rPr lang="de-DE" dirty="0" smtClean="0"/>
              <a:t>-Clips verknüpft, die man auch überspringen kann. </a:t>
            </a:r>
            <a:endParaRPr lang="de-DE" dirty="0" smtClean="0"/>
          </a:p>
          <a:p>
            <a:r>
              <a:rPr lang="de-DE" dirty="0" smtClean="0"/>
              <a:t>Das evangelische Gesangbuch, denn der Text des ersten Liedes (EG 95) darf aus urheberrechtlichen Gründen nicht </a:t>
            </a:r>
            <a:r>
              <a:rPr lang="de-DE" dirty="0" smtClean="0"/>
              <a:t>im Online-Kreuzweg </a:t>
            </a:r>
            <a:r>
              <a:rPr lang="de-DE" dirty="0" smtClean="0"/>
              <a:t>erscheinen.</a:t>
            </a:r>
          </a:p>
          <a:p>
            <a:r>
              <a:rPr lang="de-DE" dirty="0" smtClean="0"/>
              <a:t>Eventuell Deine Bibel, falls du bei manchen Bibelstellen gerne etwas mehr Zusammenhang mitlesen möchtest.</a:t>
            </a:r>
          </a:p>
          <a:p>
            <a:r>
              <a:rPr lang="de-DE" dirty="0" smtClean="0"/>
              <a:t>Etwas Zeit, wie sonst auch am </a:t>
            </a:r>
            <a:r>
              <a:rPr lang="de-DE" dirty="0" smtClean="0"/>
              <a:t>Karfreitag Nachmittag</a:t>
            </a:r>
            <a:r>
              <a:rPr lang="de-DE" dirty="0" smtClean="0"/>
              <a:t>. Nun geht es los.</a:t>
            </a:r>
            <a:endParaRPr lang="de-DE" dirty="0"/>
          </a:p>
        </p:txBody>
      </p:sp>
    </p:spTree>
    <p:extLst>
      <p:ext uri="{BB962C8B-B14F-4D97-AF65-F5344CB8AC3E}">
        <p14:creationId xmlns:p14="http://schemas.microsoft.com/office/powerpoint/2010/main" val="1261405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p:cNvSpPr txBox="1">
            <a:spLocks/>
          </p:cNvSpPr>
          <p:nvPr/>
        </p:nvSpPr>
        <p:spPr>
          <a:xfrm>
            <a:off x="4327071" y="1494064"/>
            <a:ext cx="6939643" cy="46128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endParaRPr lang="de-DE" sz="1600" dirty="0"/>
          </a:p>
        </p:txBody>
      </p:sp>
      <p:sp>
        <p:nvSpPr>
          <p:cNvPr id="4" name="Rechteck 3"/>
          <p:cNvSpPr/>
          <p:nvPr/>
        </p:nvSpPr>
        <p:spPr>
          <a:xfrm>
            <a:off x="4684103" y="789028"/>
            <a:ext cx="6460460" cy="5355312"/>
          </a:xfrm>
          <a:prstGeom prst="rect">
            <a:avLst/>
          </a:prstGeom>
        </p:spPr>
        <p:txBody>
          <a:bodyPr wrap="square">
            <a:spAutoFit/>
          </a:bodyPr>
          <a:lstStyle/>
          <a:p>
            <a:r>
              <a:rPr lang="de-DE" b="1" dirty="0" smtClean="0"/>
              <a:t>Lied: Herzliebster Jesu, was hast du verbrochen (EG 81, 1 u. 3-4)</a:t>
            </a:r>
          </a:p>
          <a:p>
            <a:endParaRPr lang="de-DE" sz="1200" dirty="0" smtClean="0"/>
          </a:p>
          <a:p>
            <a:r>
              <a:rPr lang="de-DE" dirty="0" smtClean="0"/>
              <a:t>(Vorschlag</a:t>
            </a:r>
            <a:r>
              <a:rPr lang="de-DE" sz="2000" dirty="0" smtClean="0"/>
              <a:t>: </a:t>
            </a:r>
            <a:r>
              <a:rPr lang="de-DE" dirty="0">
                <a:hlinkClick r:id="rId2"/>
              </a:rPr>
              <a:t>https://www.youtube.com/watch?v=HjPgWpmNbpU</a:t>
            </a:r>
            <a:r>
              <a:rPr lang="de-DE" dirty="0" smtClean="0"/>
              <a:t>)</a:t>
            </a:r>
          </a:p>
          <a:p>
            <a:endParaRPr lang="de-DE" sz="1200" dirty="0" smtClean="0"/>
          </a:p>
          <a:p>
            <a:r>
              <a:rPr lang="de-DE" sz="2000" dirty="0" smtClean="0"/>
              <a:t>1</a:t>
            </a:r>
            <a:r>
              <a:rPr lang="de-DE" sz="2000" dirty="0"/>
              <a:t>) Herzliebster Jesu, was hast du verbrochen,</a:t>
            </a:r>
            <a:br>
              <a:rPr lang="de-DE" sz="2000" dirty="0"/>
            </a:br>
            <a:r>
              <a:rPr lang="de-DE" sz="2000" dirty="0"/>
              <a:t>dass man ein solch scharf Urteil hat gesprochen?</a:t>
            </a:r>
            <a:br>
              <a:rPr lang="de-DE" sz="2000" dirty="0"/>
            </a:br>
            <a:r>
              <a:rPr lang="de-DE" sz="2000" dirty="0"/>
              <a:t>Was ist die Schuld, in was für Missetaten</a:t>
            </a:r>
            <a:br>
              <a:rPr lang="de-DE" sz="2000" dirty="0"/>
            </a:br>
            <a:r>
              <a:rPr lang="de-DE" sz="2000" dirty="0"/>
              <a:t>bist du geraten?</a:t>
            </a:r>
            <a:br>
              <a:rPr lang="de-DE" sz="2000" dirty="0"/>
            </a:br>
            <a:endParaRPr lang="de-DE" sz="2000" dirty="0" smtClean="0"/>
          </a:p>
          <a:p>
            <a:r>
              <a:rPr lang="de-DE" sz="2000" dirty="0" smtClean="0"/>
              <a:t>3</a:t>
            </a:r>
            <a:r>
              <a:rPr lang="de-DE" sz="2000" dirty="0"/>
              <a:t>) Was ist doch wohl die </a:t>
            </a:r>
            <a:r>
              <a:rPr lang="de-DE" sz="2000" dirty="0" err="1"/>
              <a:t>Ursach</a:t>
            </a:r>
            <a:r>
              <a:rPr lang="de-DE" sz="2000" dirty="0"/>
              <a:t> solcher Plagen?</a:t>
            </a:r>
            <a:br>
              <a:rPr lang="de-DE" sz="2000" dirty="0"/>
            </a:br>
            <a:r>
              <a:rPr lang="de-DE" sz="2000" dirty="0"/>
              <a:t>Ach, meine Sünden haben dich geschlagen;</a:t>
            </a:r>
            <a:br>
              <a:rPr lang="de-DE" sz="2000" dirty="0"/>
            </a:br>
            <a:r>
              <a:rPr lang="de-DE" sz="2000" dirty="0"/>
              <a:t>ich, mein Herr Jesu, habe dies verschuldet,</a:t>
            </a:r>
            <a:br>
              <a:rPr lang="de-DE" sz="2000" dirty="0"/>
            </a:br>
            <a:r>
              <a:rPr lang="de-DE" sz="2000" dirty="0"/>
              <a:t>was du erduldet.</a:t>
            </a:r>
            <a:br>
              <a:rPr lang="de-DE" sz="2000" dirty="0"/>
            </a:br>
            <a:endParaRPr lang="de-DE" sz="2000" dirty="0"/>
          </a:p>
          <a:p>
            <a:r>
              <a:rPr lang="de-DE" sz="2000" dirty="0"/>
              <a:t>4) Wie </a:t>
            </a:r>
            <a:r>
              <a:rPr lang="de-DE" sz="2000" dirty="0" err="1"/>
              <a:t>wunderbarlich</a:t>
            </a:r>
            <a:r>
              <a:rPr lang="de-DE" sz="2000" dirty="0"/>
              <a:t> ist doch diese Strafe!</a:t>
            </a:r>
            <a:br>
              <a:rPr lang="de-DE" sz="2000" dirty="0"/>
            </a:br>
            <a:r>
              <a:rPr lang="de-DE" sz="2000" dirty="0"/>
              <a:t>Der gute Hirte leidet für die Schafe,</a:t>
            </a:r>
            <a:br>
              <a:rPr lang="de-DE" sz="2000" dirty="0"/>
            </a:br>
            <a:r>
              <a:rPr lang="de-DE" sz="2000" dirty="0"/>
              <a:t>die Schuld bezahlt der </a:t>
            </a:r>
            <a:r>
              <a:rPr lang="de-DE" sz="2000" dirty="0" err="1"/>
              <a:t>Herre</a:t>
            </a:r>
            <a:r>
              <a:rPr lang="de-DE" sz="2000" dirty="0"/>
              <a:t>, der Gerechte,</a:t>
            </a:r>
            <a:br>
              <a:rPr lang="de-DE" sz="2000" dirty="0"/>
            </a:br>
            <a:r>
              <a:rPr lang="de-DE" sz="2000" dirty="0"/>
              <a:t>für seine Knechte.</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70" y="3067050"/>
            <a:ext cx="3680460" cy="2095500"/>
          </a:xfrm>
          <a:prstGeom prst="rect">
            <a:avLst/>
          </a:prstGeom>
        </p:spPr>
      </p:pic>
    </p:spTree>
    <p:extLst>
      <p:ext uri="{BB962C8B-B14F-4D97-AF65-F5344CB8AC3E}">
        <p14:creationId xmlns:p14="http://schemas.microsoft.com/office/powerpoint/2010/main" val="26503710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BwmfLa0ADM"/>
          <p:cNvPicPr>
            <a:picLocks noRot="1" noChangeAspect="1"/>
          </p:cNvPicPr>
          <p:nvPr>
            <a:videoFile r:link="rId1"/>
          </p:nvPr>
        </p:nvPicPr>
        <p:blipFill>
          <a:blip r:embed="rId3"/>
          <a:stretch>
            <a:fillRect/>
          </a:stretch>
        </p:blipFill>
        <p:spPr>
          <a:xfrm>
            <a:off x="1499463" y="668867"/>
            <a:ext cx="9148783" cy="5071537"/>
          </a:xfrm>
          <a:prstGeom prst="rect">
            <a:avLst/>
          </a:prstGeom>
        </p:spPr>
      </p:pic>
      <p:sp>
        <p:nvSpPr>
          <p:cNvPr id="3" name="Textfeld 2"/>
          <p:cNvSpPr txBox="1"/>
          <p:nvPr/>
        </p:nvSpPr>
        <p:spPr>
          <a:xfrm>
            <a:off x="3471332" y="5740404"/>
            <a:ext cx="5444067" cy="369332"/>
          </a:xfrm>
          <a:prstGeom prst="rect">
            <a:avLst/>
          </a:prstGeom>
          <a:noFill/>
        </p:spPr>
        <p:txBody>
          <a:bodyPr wrap="square" rtlCol="0">
            <a:spAutoFit/>
          </a:bodyPr>
          <a:lstStyle/>
          <a:p>
            <a:pPr algn="ctr"/>
            <a:r>
              <a:rPr lang="de-DE" dirty="0" smtClean="0"/>
              <a:t>(Spaziergang in Weinbergen, 8 Min.)</a:t>
            </a:r>
            <a:endParaRPr lang="de-DE" dirty="0"/>
          </a:p>
        </p:txBody>
      </p:sp>
    </p:spTree>
    <p:extLst>
      <p:ext uri="{BB962C8B-B14F-4D97-AF65-F5344CB8AC3E}">
        <p14:creationId xmlns:p14="http://schemas.microsoft.com/office/powerpoint/2010/main" val="754637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353" y="838200"/>
            <a:ext cx="6770247" cy="5207000"/>
          </a:xfrm>
          <a:prstGeom prst="rect">
            <a:avLst/>
          </a:prstGeom>
        </p:spPr>
      </p:pic>
    </p:spTree>
    <p:extLst>
      <p:ext uri="{BB962C8B-B14F-4D97-AF65-F5344CB8AC3E}">
        <p14:creationId xmlns:p14="http://schemas.microsoft.com/office/powerpoint/2010/main" val="2854314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3667" y="982132"/>
            <a:ext cx="9505982" cy="1303867"/>
          </a:xfrm>
        </p:spPr>
        <p:txBody>
          <a:bodyPr>
            <a:normAutofit fontScale="90000"/>
          </a:bodyPr>
          <a:lstStyle/>
          <a:p>
            <a:r>
              <a:rPr lang="de-DE" b="1" dirty="0"/>
              <a:t>5</a:t>
            </a:r>
            <a:r>
              <a:rPr lang="de-DE" b="1" dirty="0" smtClean="0"/>
              <a:t>. </a:t>
            </a:r>
            <a:r>
              <a:rPr lang="de-DE" b="1" dirty="0"/>
              <a:t>Station: Jesus wird verspottet </a:t>
            </a:r>
            <a:r>
              <a:rPr lang="de-DE" b="1" dirty="0" smtClean="0"/>
              <a:t/>
            </a:r>
            <a:br>
              <a:rPr lang="de-DE" b="1" dirty="0" smtClean="0"/>
            </a:br>
            <a:r>
              <a:rPr lang="de-DE" b="1" dirty="0" smtClean="0"/>
              <a:t>und </a:t>
            </a:r>
            <a:r>
              <a:rPr lang="de-DE" b="1" dirty="0"/>
              <a:t>mit Dornen </a:t>
            </a:r>
            <a:r>
              <a:rPr lang="de-DE" b="1" dirty="0" smtClean="0"/>
              <a:t>gekrönt</a:t>
            </a:r>
            <a:endParaRPr lang="de-DE" dirty="0"/>
          </a:p>
        </p:txBody>
      </p:sp>
      <p:sp>
        <p:nvSpPr>
          <p:cNvPr id="4" name="Inhaltsplatzhalter 3"/>
          <p:cNvSpPr>
            <a:spLocks noGrp="1"/>
          </p:cNvSpPr>
          <p:nvPr>
            <p:ph sz="half" idx="2"/>
          </p:nvPr>
        </p:nvSpPr>
        <p:spPr>
          <a:xfrm>
            <a:off x="4732774" y="2711040"/>
            <a:ext cx="6501284" cy="3408405"/>
          </a:xfrm>
        </p:spPr>
        <p:txBody>
          <a:bodyPr>
            <a:normAutofit fontScale="92500" lnSpcReduction="20000"/>
          </a:bodyPr>
          <a:lstStyle/>
          <a:p>
            <a:pPr marL="0" indent="0">
              <a:spcBef>
                <a:spcPts val="0"/>
              </a:spcBef>
              <a:spcAft>
                <a:spcPts val="1200"/>
              </a:spcAft>
              <a:buNone/>
            </a:pPr>
            <a:r>
              <a:rPr lang="de-DE" sz="2200" b="1" dirty="0"/>
              <a:t>Lesung aus dem Evangelium nach </a:t>
            </a:r>
            <a:r>
              <a:rPr lang="de-DE" sz="2200" b="1" dirty="0" smtClean="0"/>
              <a:t>Markus 15, 16-19</a:t>
            </a:r>
          </a:p>
          <a:p>
            <a:pPr marL="0" indent="0">
              <a:spcBef>
                <a:spcPts val="0"/>
              </a:spcBef>
              <a:spcAft>
                <a:spcPts val="0"/>
              </a:spcAft>
              <a:buNone/>
            </a:pPr>
            <a:r>
              <a:rPr lang="de-DE" b="1" baseline="30000" dirty="0" smtClean="0"/>
              <a:t>16</a:t>
            </a:r>
            <a:r>
              <a:rPr lang="de-DE" dirty="0"/>
              <a:t> Die Soldaten aber führten ihn hinein in den Palast, das ist ins </a:t>
            </a:r>
            <a:r>
              <a:rPr lang="de-DE" dirty="0" err="1"/>
              <a:t>Prätorium</a:t>
            </a:r>
            <a:r>
              <a:rPr lang="de-DE" dirty="0"/>
              <a:t>, und riefen die ganze Kohorte zusammen</a:t>
            </a:r>
          </a:p>
          <a:p>
            <a:pPr marL="0" indent="0">
              <a:spcBef>
                <a:spcPts val="0"/>
              </a:spcBef>
              <a:spcAft>
                <a:spcPts val="0"/>
              </a:spcAft>
              <a:buNone/>
            </a:pPr>
            <a:r>
              <a:rPr lang="de-DE" b="1" baseline="30000" dirty="0" smtClean="0"/>
              <a:t>17</a:t>
            </a:r>
            <a:r>
              <a:rPr lang="de-DE" dirty="0"/>
              <a:t> und zogen ihm einen Purpurmantel an und flochten eine Dornenkrone und setzten sie ihm auf</a:t>
            </a:r>
          </a:p>
          <a:p>
            <a:pPr marL="0" indent="0">
              <a:spcBef>
                <a:spcPts val="0"/>
              </a:spcBef>
              <a:spcAft>
                <a:spcPts val="0"/>
              </a:spcAft>
              <a:buNone/>
            </a:pPr>
            <a:r>
              <a:rPr lang="de-DE" b="1" baseline="30000" dirty="0" smtClean="0"/>
              <a:t>18</a:t>
            </a:r>
            <a:r>
              <a:rPr lang="de-DE" dirty="0"/>
              <a:t> und fingen an, ihn zu grüßen: </a:t>
            </a:r>
            <a:r>
              <a:rPr lang="de-DE" dirty="0" err="1"/>
              <a:t>Gegrüßet</a:t>
            </a:r>
            <a:r>
              <a:rPr lang="de-DE" dirty="0"/>
              <a:t> seist du, der Juden König!</a:t>
            </a:r>
          </a:p>
          <a:p>
            <a:pPr marL="0" indent="0">
              <a:spcBef>
                <a:spcPts val="0"/>
              </a:spcBef>
              <a:spcAft>
                <a:spcPts val="0"/>
              </a:spcAft>
              <a:buNone/>
            </a:pPr>
            <a:r>
              <a:rPr lang="de-DE" b="1" baseline="30000" dirty="0" smtClean="0"/>
              <a:t>19</a:t>
            </a:r>
            <a:r>
              <a:rPr lang="de-DE" dirty="0"/>
              <a:t> Und sie schlugen ihn mit einem Rohr auf das Haupt und spien ihn an und fielen auf die Knie und huldigten ihm.</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176" y="2821572"/>
            <a:ext cx="3535283" cy="3032718"/>
          </a:xfrm>
          <a:prstGeom prst="rect">
            <a:avLst/>
          </a:prstGeom>
        </p:spPr>
      </p:pic>
    </p:spTree>
    <p:extLst>
      <p:ext uri="{BB962C8B-B14F-4D97-AF65-F5344CB8AC3E}">
        <p14:creationId xmlns:p14="http://schemas.microsoft.com/office/powerpoint/2010/main" val="848238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p:cNvSpPr txBox="1">
            <a:spLocks/>
          </p:cNvSpPr>
          <p:nvPr/>
        </p:nvSpPr>
        <p:spPr>
          <a:xfrm>
            <a:off x="4327071" y="1494064"/>
            <a:ext cx="6939643" cy="46128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endParaRPr lang="de-DE" sz="1600" dirty="0"/>
          </a:p>
        </p:txBody>
      </p:sp>
      <p:sp>
        <p:nvSpPr>
          <p:cNvPr id="4" name="Rechteck 3"/>
          <p:cNvSpPr/>
          <p:nvPr/>
        </p:nvSpPr>
        <p:spPr>
          <a:xfrm>
            <a:off x="4806254" y="1794094"/>
            <a:ext cx="6460460" cy="4154984"/>
          </a:xfrm>
          <a:prstGeom prst="rect">
            <a:avLst/>
          </a:prstGeom>
        </p:spPr>
        <p:txBody>
          <a:bodyPr wrap="square">
            <a:spAutoFit/>
          </a:bodyPr>
          <a:lstStyle/>
          <a:p>
            <a:r>
              <a:rPr lang="de-DE" b="1" i="1" dirty="0" smtClean="0">
                <a:solidFill>
                  <a:schemeClr val="bg2">
                    <a:lumMod val="75000"/>
                  </a:schemeClr>
                </a:solidFill>
              </a:rPr>
              <a:t>Stille</a:t>
            </a:r>
          </a:p>
          <a:p>
            <a:endParaRPr lang="de-DE" sz="1200" dirty="0"/>
          </a:p>
          <a:p>
            <a:r>
              <a:rPr lang="de-DE" b="1" dirty="0" smtClean="0"/>
              <a:t>Gebet:</a:t>
            </a:r>
          </a:p>
          <a:p>
            <a:r>
              <a:rPr lang="de-DE" dirty="0"/>
              <a:t>Herr Jesus Christus, wir danken Dir. Du bist den Weg des Leidens bis zum Ende gegangen, bis zum Tod am Kreuz und hast uns durch Dein unschuldiges Leiden und Sterben erlöst.</a:t>
            </a:r>
          </a:p>
          <a:p>
            <a:endParaRPr lang="de-DE" dirty="0" smtClean="0"/>
          </a:p>
          <a:p>
            <a:r>
              <a:rPr lang="de-DE" dirty="0" smtClean="0"/>
              <a:t>Herr Jesus Christus, als dich die Soldaten mit einer Krone aus Dornen krönten, taten sie das nicht nur, um dich zu quälen und zu verspotten. Sie taten es auch, weil sie Gewissheit haben wollten.</a:t>
            </a:r>
          </a:p>
          <a:p>
            <a:endParaRPr lang="de-DE" dirty="0" smtClean="0"/>
          </a:p>
          <a:p>
            <a:r>
              <a:rPr lang="de-DE" dirty="0" smtClean="0"/>
              <a:t>Sie wollten wissen, ob du der Messias bist. Denn der Messias, so dachten sie, hätte sich nicht so verspotten lassen. Er hätte reagiert. Er hätte seine Macht gezeigt. Aber du hast alles still erduldet, und damit warst du in ihren Augen endgültig überführt.</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176" y="2821572"/>
            <a:ext cx="3535283" cy="3032718"/>
          </a:xfrm>
          <a:prstGeom prst="rect">
            <a:avLst/>
          </a:prstGeom>
        </p:spPr>
      </p:pic>
    </p:spTree>
    <p:extLst>
      <p:ext uri="{BB962C8B-B14F-4D97-AF65-F5344CB8AC3E}">
        <p14:creationId xmlns:p14="http://schemas.microsoft.com/office/powerpoint/2010/main" val="362815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p:cNvSpPr txBox="1">
            <a:spLocks/>
          </p:cNvSpPr>
          <p:nvPr/>
        </p:nvSpPr>
        <p:spPr>
          <a:xfrm>
            <a:off x="4327071" y="1494064"/>
            <a:ext cx="6939643" cy="46128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endParaRPr lang="de-DE" sz="1600" dirty="0"/>
          </a:p>
        </p:txBody>
      </p:sp>
      <p:sp>
        <p:nvSpPr>
          <p:cNvPr id="4" name="Rechteck 3"/>
          <p:cNvSpPr/>
          <p:nvPr/>
        </p:nvSpPr>
        <p:spPr>
          <a:xfrm>
            <a:off x="4702628" y="869649"/>
            <a:ext cx="6662057" cy="5216813"/>
          </a:xfrm>
          <a:prstGeom prst="rect">
            <a:avLst/>
          </a:prstGeom>
        </p:spPr>
        <p:txBody>
          <a:bodyPr wrap="square">
            <a:spAutoFit/>
          </a:bodyPr>
          <a:lstStyle/>
          <a:p>
            <a:r>
              <a:rPr lang="de-DE" sz="2000" dirty="0" smtClean="0"/>
              <a:t>Herr Jesus Christus, auch wir handeln oft wie diese Soldaten. Wir sind grausam zu unseren Mitmenschen. Wir quälen, reizen und verspotten sie, nur um eine Reaktion zu sehen, und die Geduldigsten haben dabei am meisten zu leiden.</a:t>
            </a:r>
          </a:p>
          <a:p>
            <a:endParaRPr lang="de-DE" sz="2000" dirty="0"/>
          </a:p>
          <a:p>
            <a:r>
              <a:rPr lang="de-DE" sz="2000" dirty="0" smtClean="0"/>
              <a:t>Herr </a:t>
            </a:r>
            <a:r>
              <a:rPr lang="de-DE" sz="2000" dirty="0"/>
              <a:t>Jesus </a:t>
            </a:r>
            <a:r>
              <a:rPr lang="de-DE" sz="2000" dirty="0" smtClean="0"/>
              <a:t>Christus, lass uns erkennen, wenn wir grausam sind, und hilf, dass wir uns ändern. </a:t>
            </a:r>
          </a:p>
          <a:p>
            <a:endParaRPr lang="de-DE" sz="2000" dirty="0"/>
          </a:p>
          <a:p>
            <a:r>
              <a:rPr lang="de-DE" sz="2000" dirty="0" smtClean="0"/>
              <a:t>Wir </a:t>
            </a:r>
            <a:r>
              <a:rPr lang="de-DE" sz="2000" dirty="0"/>
              <a:t>bitten </a:t>
            </a:r>
            <a:r>
              <a:rPr lang="de-DE" sz="2000" dirty="0" smtClean="0"/>
              <a:t>Dich, erbarme </a:t>
            </a:r>
            <a:r>
              <a:rPr lang="de-DE" sz="2000" dirty="0"/>
              <a:t>Dich </a:t>
            </a:r>
            <a:r>
              <a:rPr lang="de-DE" sz="2000" dirty="0" smtClean="0"/>
              <a:t>unser.</a:t>
            </a:r>
          </a:p>
          <a:p>
            <a:endParaRPr lang="de-DE" sz="2000" dirty="0"/>
          </a:p>
          <a:p>
            <a:r>
              <a:rPr lang="de-DE" sz="2000" b="1" dirty="0" smtClean="0"/>
              <a:t>Lied</a:t>
            </a:r>
            <a:r>
              <a:rPr lang="de-DE" sz="2000" dirty="0" smtClean="0"/>
              <a:t>: O Haupt voll Blut und Wunden (EG 85)</a:t>
            </a:r>
          </a:p>
          <a:p>
            <a:r>
              <a:rPr lang="de-DE" dirty="0" smtClean="0"/>
              <a:t>(Vorschlag: </a:t>
            </a:r>
            <a:r>
              <a:rPr lang="de-DE" dirty="0" smtClean="0">
                <a:hlinkClick r:id="rId2"/>
              </a:rPr>
              <a:t>https</a:t>
            </a:r>
            <a:r>
              <a:rPr lang="de-DE" dirty="0">
                <a:hlinkClick r:id="rId2"/>
              </a:rPr>
              <a:t>://</a:t>
            </a:r>
            <a:r>
              <a:rPr lang="de-DE" dirty="0" smtClean="0">
                <a:hlinkClick r:id="rId2"/>
              </a:rPr>
              <a:t>www.youtube.com/watch?v=nb45ThWjFaA</a:t>
            </a:r>
            <a:r>
              <a:rPr lang="de-DE" dirty="0" smtClean="0"/>
              <a:t>)</a:t>
            </a:r>
          </a:p>
          <a:p>
            <a:endParaRPr lang="de-DE" sz="1900" dirty="0" smtClean="0"/>
          </a:p>
          <a:p>
            <a:r>
              <a:rPr lang="de-DE" sz="1900" dirty="0" smtClean="0"/>
              <a:t>1</a:t>
            </a:r>
            <a:r>
              <a:rPr lang="de-DE" sz="1900" dirty="0"/>
              <a:t>) O Haupt voll Blut und Wunden</a:t>
            </a:r>
            <a:r>
              <a:rPr lang="de-DE" sz="1900" dirty="0" smtClean="0"/>
              <a:t>, / voll </a:t>
            </a:r>
            <a:r>
              <a:rPr lang="de-DE" sz="1900" dirty="0"/>
              <a:t>Schmerz und voller Hohn,</a:t>
            </a:r>
            <a:br>
              <a:rPr lang="de-DE" sz="1900" dirty="0"/>
            </a:br>
            <a:r>
              <a:rPr lang="de-DE" sz="1900" dirty="0"/>
              <a:t>o Haupt, zum Spott </a:t>
            </a:r>
            <a:r>
              <a:rPr lang="de-DE" sz="1900" dirty="0" smtClean="0"/>
              <a:t>gebunden / mit </a:t>
            </a:r>
            <a:r>
              <a:rPr lang="de-DE" sz="1900" dirty="0"/>
              <a:t>einer </a:t>
            </a:r>
            <a:r>
              <a:rPr lang="de-DE" sz="1900" dirty="0" err="1"/>
              <a:t>Dornenkron</a:t>
            </a:r>
            <a:r>
              <a:rPr lang="de-DE" sz="1900" dirty="0"/>
              <a:t>, </a:t>
            </a:r>
            <a:endParaRPr lang="de-DE" sz="1900" dirty="0" smtClean="0"/>
          </a:p>
          <a:p>
            <a:r>
              <a:rPr lang="de-DE" sz="1900" dirty="0" smtClean="0"/>
              <a:t>o Haupt, sonst </a:t>
            </a:r>
            <a:r>
              <a:rPr lang="de-DE" sz="1900" dirty="0"/>
              <a:t>schön </a:t>
            </a:r>
            <a:r>
              <a:rPr lang="de-DE" sz="1900" dirty="0" err="1" smtClean="0"/>
              <a:t>gezieret</a:t>
            </a:r>
            <a:r>
              <a:rPr lang="de-DE" sz="1900" dirty="0" smtClean="0"/>
              <a:t> / mit </a:t>
            </a:r>
            <a:r>
              <a:rPr lang="de-DE" sz="1900" dirty="0"/>
              <a:t>höchster Ehr und Zier,</a:t>
            </a:r>
            <a:br>
              <a:rPr lang="de-DE" sz="1900" dirty="0"/>
            </a:br>
            <a:r>
              <a:rPr lang="de-DE" sz="1900" dirty="0"/>
              <a:t>jetzt aber hoch </a:t>
            </a:r>
            <a:r>
              <a:rPr lang="de-DE" sz="1900" dirty="0" err="1"/>
              <a:t>schimpfieret</a:t>
            </a:r>
            <a:r>
              <a:rPr lang="de-DE" sz="1900" dirty="0" smtClean="0"/>
              <a:t>: / </a:t>
            </a:r>
            <a:r>
              <a:rPr lang="de-DE" sz="1900" dirty="0" err="1" smtClean="0"/>
              <a:t>gegrüßet</a:t>
            </a:r>
            <a:r>
              <a:rPr lang="de-DE" sz="1900" dirty="0" smtClean="0"/>
              <a:t> </a:t>
            </a:r>
            <a:r>
              <a:rPr lang="de-DE" sz="1900" dirty="0"/>
              <a:t>seist du mir!</a:t>
            </a:r>
            <a:endParaRPr lang="de-DE" sz="1900" dirty="0" smtClean="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176" y="2821572"/>
            <a:ext cx="3535283" cy="3032718"/>
          </a:xfrm>
          <a:prstGeom prst="rect">
            <a:avLst/>
          </a:prstGeom>
        </p:spPr>
      </p:pic>
    </p:spTree>
    <p:extLst>
      <p:ext uri="{BB962C8B-B14F-4D97-AF65-F5344CB8AC3E}">
        <p14:creationId xmlns:p14="http://schemas.microsoft.com/office/powerpoint/2010/main" val="4223074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p:cNvSpPr txBox="1">
            <a:spLocks/>
          </p:cNvSpPr>
          <p:nvPr/>
        </p:nvSpPr>
        <p:spPr>
          <a:xfrm>
            <a:off x="4327071" y="1494064"/>
            <a:ext cx="6939643" cy="46128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endParaRPr lang="de-DE" sz="1600" dirty="0"/>
          </a:p>
        </p:txBody>
      </p:sp>
      <p:sp>
        <p:nvSpPr>
          <p:cNvPr id="4" name="Rechteck 3"/>
          <p:cNvSpPr/>
          <p:nvPr/>
        </p:nvSpPr>
        <p:spPr>
          <a:xfrm>
            <a:off x="4702628" y="839505"/>
            <a:ext cx="6662057" cy="5170646"/>
          </a:xfrm>
          <a:prstGeom prst="rect">
            <a:avLst/>
          </a:prstGeom>
        </p:spPr>
        <p:txBody>
          <a:bodyPr wrap="square">
            <a:spAutoFit/>
          </a:bodyPr>
          <a:lstStyle/>
          <a:p>
            <a:r>
              <a:rPr lang="de-DE" sz="2200" dirty="0"/>
              <a:t>2) Du edles Angesichte</a:t>
            </a:r>
            <a:r>
              <a:rPr lang="de-DE" sz="2200" dirty="0" smtClean="0"/>
              <a:t>, / davor </a:t>
            </a:r>
            <a:r>
              <a:rPr lang="de-DE" sz="2200" dirty="0"/>
              <a:t>sonst </a:t>
            </a:r>
            <a:r>
              <a:rPr lang="de-DE" sz="2200" dirty="0" smtClean="0"/>
              <a:t>schrickt und </a:t>
            </a:r>
            <a:r>
              <a:rPr lang="de-DE" sz="2200" dirty="0"/>
              <a:t>scheut </a:t>
            </a:r>
            <a:endParaRPr lang="de-DE" sz="2200" dirty="0" smtClean="0"/>
          </a:p>
          <a:p>
            <a:r>
              <a:rPr lang="de-DE" sz="2200" dirty="0" smtClean="0"/>
              <a:t>das </a:t>
            </a:r>
            <a:r>
              <a:rPr lang="de-DE" sz="2200" dirty="0"/>
              <a:t>große Weltgewichte</a:t>
            </a:r>
            <a:r>
              <a:rPr lang="de-DE" sz="2200" dirty="0" smtClean="0"/>
              <a:t>: / wie </a:t>
            </a:r>
            <a:r>
              <a:rPr lang="de-DE" sz="2200" dirty="0"/>
              <a:t>bist du so bespeit,</a:t>
            </a:r>
            <a:br>
              <a:rPr lang="de-DE" sz="2200" dirty="0"/>
            </a:br>
            <a:r>
              <a:rPr lang="de-DE" sz="2200" dirty="0"/>
              <a:t>wie bist du so erbleichet</a:t>
            </a:r>
            <a:r>
              <a:rPr lang="de-DE" sz="2200" dirty="0" smtClean="0"/>
              <a:t>! / Wer </a:t>
            </a:r>
            <a:r>
              <a:rPr lang="de-DE" sz="2200" dirty="0"/>
              <a:t>hat dein Augenlicht,</a:t>
            </a:r>
            <a:br>
              <a:rPr lang="de-DE" sz="2200" dirty="0"/>
            </a:br>
            <a:r>
              <a:rPr lang="de-DE" sz="2200" dirty="0"/>
              <a:t>dem sonst kein Licht nicht gleichet</a:t>
            </a:r>
            <a:r>
              <a:rPr lang="de-DE" sz="2200" dirty="0" smtClean="0"/>
              <a:t>, / so </a:t>
            </a:r>
            <a:r>
              <a:rPr lang="de-DE" sz="2200" dirty="0"/>
              <a:t>schändlich </a:t>
            </a:r>
            <a:r>
              <a:rPr lang="de-DE" sz="2200" dirty="0" err="1"/>
              <a:t>zugericht</a:t>
            </a:r>
            <a:r>
              <a:rPr lang="de-DE" sz="2200" dirty="0" smtClean="0"/>
              <a:t>'?</a:t>
            </a:r>
          </a:p>
          <a:p>
            <a:endParaRPr lang="de-DE" sz="2200" dirty="0" smtClean="0"/>
          </a:p>
          <a:p>
            <a:r>
              <a:rPr lang="de-DE" sz="2200" dirty="0"/>
              <a:t>5</a:t>
            </a:r>
            <a:r>
              <a:rPr lang="de-DE" sz="2200" dirty="0" smtClean="0"/>
              <a:t>)</a:t>
            </a:r>
            <a:r>
              <a:rPr lang="de-DE" sz="2200" dirty="0"/>
              <a:t> Erkenne mich, mein Hüter</a:t>
            </a:r>
            <a:r>
              <a:rPr lang="de-DE" sz="2200" dirty="0" smtClean="0"/>
              <a:t>, / mein </a:t>
            </a:r>
            <a:r>
              <a:rPr lang="de-DE" sz="2200" dirty="0"/>
              <a:t>Hirte, nimm mich an.</a:t>
            </a:r>
            <a:br>
              <a:rPr lang="de-DE" sz="2200" dirty="0"/>
            </a:br>
            <a:r>
              <a:rPr lang="de-DE" sz="2200" dirty="0"/>
              <a:t>Von dir, Quell aller Güter</a:t>
            </a:r>
            <a:r>
              <a:rPr lang="de-DE" sz="2200" dirty="0" smtClean="0"/>
              <a:t>, / ist </a:t>
            </a:r>
            <a:r>
              <a:rPr lang="de-DE" sz="2200" dirty="0"/>
              <a:t>mir viel Guts getan;</a:t>
            </a:r>
            <a:br>
              <a:rPr lang="de-DE" sz="2200" dirty="0"/>
            </a:br>
            <a:r>
              <a:rPr lang="de-DE" sz="2200" dirty="0"/>
              <a:t>dein Mund hat mich </a:t>
            </a:r>
            <a:r>
              <a:rPr lang="de-DE" sz="2200" dirty="0" err="1" smtClean="0"/>
              <a:t>gelabet</a:t>
            </a:r>
            <a:r>
              <a:rPr lang="de-DE" sz="2200" dirty="0" smtClean="0"/>
              <a:t> / mit </a:t>
            </a:r>
            <a:r>
              <a:rPr lang="de-DE" sz="2200" dirty="0"/>
              <a:t>Milch und süßer Kost,</a:t>
            </a:r>
            <a:br>
              <a:rPr lang="de-DE" sz="2200" dirty="0"/>
            </a:br>
            <a:r>
              <a:rPr lang="de-DE" sz="2200" dirty="0"/>
              <a:t>dein Geist hat mich </a:t>
            </a:r>
            <a:r>
              <a:rPr lang="de-DE" sz="2200" dirty="0" smtClean="0"/>
              <a:t>begabet / mit </a:t>
            </a:r>
            <a:r>
              <a:rPr lang="de-DE" sz="2200" dirty="0"/>
              <a:t>mancher Himmelslust</a:t>
            </a:r>
            <a:r>
              <a:rPr lang="de-DE" sz="2200" dirty="0" smtClean="0"/>
              <a:t>.</a:t>
            </a:r>
          </a:p>
          <a:p>
            <a:endParaRPr lang="de-DE" sz="2200" dirty="0" smtClean="0"/>
          </a:p>
          <a:p>
            <a:r>
              <a:rPr lang="de-DE" sz="2200" dirty="0"/>
              <a:t>6</a:t>
            </a:r>
            <a:r>
              <a:rPr lang="de-DE" sz="2200" dirty="0" smtClean="0"/>
              <a:t>)</a:t>
            </a:r>
            <a:r>
              <a:rPr lang="de-DE" sz="2200" dirty="0"/>
              <a:t> Ich will hier bei dir stehen</a:t>
            </a:r>
            <a:r>
              <a:rPr lang="de-DE" sz="2200" dirty="0" smtClean="0"/>
              <a:t>, / verachte </a:t>
            </a:r>
            <a:r>
              <a:rPr lang="de-DE" sz="2200" dirty="0"/>
              <a:t>mich doch nicht;</a:t>
            </a:r>
            <a:br>
              <a:rPr lang="de-DE" sz="2200" dirty="0"/>
            </a:br>
            <a:r>
              <a:rPr lang="de-DE" sz="2200" dirty="0"/>
              <a:t>von dir will ich nicht gehen</a:t>
            </a:r>
            <a:r>
              <a:rPr lang="de-DE" sz="2200" dirty="0" smtClean="0"/>
              <a:t>, / wenn </a:t>
            </a:r>
            <a:r>
              <a:rPr lang="de-DE" sz="2200" dirty="0"/>
              <a:t>dir dein Herze bricht;</a:t>
            </a:r>
            <a:br>
              <a:rPr lang="de-DE" sz="2200" dirty="0"/>
            </a:br>
            <a:r>
              <a:rPr lang="de-DE" sz="2200" dirty="0"/>
              <a:t>wenn dein Haupt wird </a:t>
            </a:r>
            <a:r>
              <a:rPr lang="de-DE" sz="2200" dirty="0" smtClean="0"/>
              <a:t>erblassen / im </a:t>
            </a:r>
            <a:r>
              <a:rPr lang="de-DE" sz="2200" dirty="0"/>
              <a:t>letzten Todesstoß,</a:t>
            </a:r>
            <a:br>
              <a:rPr lang="de-DE" sz="2200" dirty="0"/>
            </a:br>
            <a:r>
              <a:rPr lang="de-DE" sz="2200" dirty="0"/>
              <a:t>alsdann will ich dich </a:t>
            </a:r>
            <a:r>
              <a:rPr lang="de-DE" sz="2200" dirty="0" smtClean="0"/>
              <a:t>fassen / in </a:t>
            </a:r>
            <a:r>
              <a:rPr lang="de-DE" sz="2200" dirty="0"/>
              <a:t>meinem Arm und Schoß.</a:t>
            </a:r>
            <a:endParaRPr lang="de-DE" sz="2200" dirty="0" smtClean="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176" y="2821572"/>
            <a:ext cx="3535283" cy="3032718"/>
          </a:xfrm>
          <a:prstGeom prst="rect">
            <a:avLst/>
          </a:prstGeom>
        </p:spPr>
      </p:pic>
    </p:spTree>
    <p:extLst>
      <p:ext uri="{BB962C8B-B14F-4D97-AF65-F5344CB8AC3E}">
        <p14:creationId xmlns:p14="http://schemas.microsoft.com/office/powerpoint/2010/main" val="1454885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p:cNvSpPr txBox="1">
            <a:spLocks/>
          </p:cNvSpPr>
          <p:nvPr/>
        </p:nvSpPr>
        <p:spPr>
          <a:xfrm>
            <a:off x="4327071" y="1494064"/>
            <a:ext cx="6939643" cy="46128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endParaRPr lang="de-DE" sz="1600" dirty="0"/>
          </a:p>
        </p:txBody>
      </p:sp>
      <p:sp>
        <p:nvSpPr>
          <p:cNvPr id="4" name="Rechteck 3"/>
          <p:cNvSpPr/>
          <p:nvPr/>
        </p:nvSpPr>
        <p:spPr>
          <a:xfrm>
            <a:off x="4602144" y="2504864"/>
            <a:ext cx="6782635" cy="3477875"/>
          </a:xfrm>
          <a:prstGeom prst="rect">
            <a:avLst/>
          </a:prstGeom>
        </p:spPr>
        <p:txBody>
          <a:bodyPr wrap="square">
            <a:spAutoFit/>
          </a:bodyPr>
          <a:lstStyle/>
          <a:p>
            <a:r>
              <a:rPr lang="de-DE" sz="2200" dirty="0"/>
              <a:t>9</a:t>
            </a:r>
            <a:r>
              <a:rPr lang="de-DE" sz="2200" dirty="0" smtClean="0"/>
              <a:t>)</a:t>
            </a:r>
            <a:r>
              <a:rPr lang="de-DE" sz="2200" dirty="0"/>
              <a:t> Wenn ich einmal soll scheiden</a:t>
            </a:r>
            <a:r>
              <a:rPr lang="de-DE" sz="2200" dirty="0" smtClean="0"/>
              <a:t>, / so </a:t>
            </a:r>
            <a:r>
              <a:rPr lang="de-DE" sz="2200" dirty="0"/>
              <a:t>scheide nicht von mir,</a:t>
            </a:r>
            <a:br>
              <a:rPr lang="de-DE" sz="2200" dirty="0"/>
            </a:br>
            <a:r>
              <a:rPr lang="de-DE" sz="2200" dirty="0"/>
              <a:t>wenn ich den Tod soll leiden</a:t>
            </a:r>
            <a:r>
              <a:rPr lang="de-DE" sz="2200" dirty="0" smtClean="0"/>
              <a:t>, / so </a:t>
            </a:r>
            <a:r>
              <a:rPr lang="de-DE" sz="2200" dirty="0"/>
              <a:t>tritt du dann herfür;</a:t>
            </a:r>
            <a:br>
              <a:rPr lang="de-DE" sz="2200" dirty="0"/>
            </a:br>
            <a:r>
              <a:rPr lang="de-DE" sz="2200" dirty="0"/>
              <a:t>wenn mir am </a:t>
            </a:r>
            <a:r>
              <a:rPr lang="de-DE" sz="2200" dirty="0" smtClean="0"/>
              <a:t>allerbängsten / wird </a:t>
            </a:r>
            <a:r>
              <a:rPr lang="de-DE" sz="2200" dirty="0"/>
              <a:t>um das Herze sein,</a:t>
            </a:r>
            <a:br>
              <a:rPr lang="de-DE" sz="2200" dirty="0"/>
            </a:br>
            <a:r>
              <a:rPr lang="de-DE" sz="2200" dirty="0"/>
              <a:t>so reiß mich aus den </a:t>
            </a:r>
            <a:r>
              <a:rPr lang="de-DE" sz="2200" dirty="0" smtClean="0"/>
              <a:t>Ängsten / kraft </a:t>
            </a:r>
            <a:r>
              <a:rPr lang="de-DE" sz="2200" dirty="0"/>
              <a:t>deiner Angst und Pein.</a:t>
            </a:r>
            <a:br>
              <a:rPr lang="de-DE" sz="2200" dirty="0"/>
            </a:br>
            <a:endParaRPr lang="de-DE" sz="2200" dirty="0"/>
          </a:p>
          <a:p>
            <a:r>
              <a:rPr lang="de-DE" sz="2200" dirty="0" smtClean="0"/>
              <a:t>10)</a:t>
            </a:r>
            <a:r>
              <a:rPr lang="de-DE" sz="2200" dirty="0"/>
              <a:t> Erscheine mir zum Schilde</a:t>
            </a:r>
            <a:r>
              <a:rPr lang="de-DE" sz="2200" dirty="0" smtClean="0"/>
              <a:t>, / zum </a:t>
            </a:r>
            <a:r>
              <a:rPr lang="de-DE" sz="2200" dirty="0"/>
              <a:t>Trost in meinem Tod,</a:t>
            </a:r>
            <a:br>
              <a:rPr lang="de-DE" sz="2200" dirty="0"/>
            </a:br>
            <a:r>
              <a:rPr lang="de-DE" sz="2200" dirty="0"/>
              <a:t>und lass mich sehn dein </a:t>
            </a:r>
            <a:r>
              <a:rPr lang="de-DE" sz="2200" dirty="0" smtClean="0"/>
              <a:t>Bilde / in </a:t>
            </a:r>
            <a:r>
              <a:rPr lang="de-DE" sz="2200" dirty="0"/>
              <a:t>deiner Kreuzesnot.</a:t>
            </a:r>
            <a:br>
              <a:rPr lang="de-DE" sz="2200" dirty="0"/>
            </a:br>
            <a:r>
              <a:rPr lang="de-DE" sz="2200" dirty="0"/>
              <a:t>Da will ich nach dir blicken</a:t>
            </a:r>
            <a:r>
              <a:rPr lang="de-DE" sz="2200" dirty="0" smtClean="0"/>
              <a:t>, / da </a:t>
            </a:r>
            <a:r>
              <a:rPr lang="de-DE" sz="2200" dirty="0"/>
              <a:t>will ich glaubensvoll</a:t>
            </a:r>
            <a:br>
              <a:rPr lang="de-DE" sz="2200" dirty="0"/>
            </a:br>
            <a:r>
              <a:rPr lang="de-DE" sz="2200" dirty="0"/>
              <a:t>dich fest an mein Herz </a:t>
            </a:r>
            <a:r>
              <a:rPr lang="de-DE" sz="2200" dirty="0" smtClean="0"/>
              <a:t>drücken. / Wer </a:t>
            </a:r>
            <a:r>
              <a:rPr lang="de-DE" sz="2200" dirty="0"/>
              <a:t>so stirbt, der stirbt wohl</a:t>
            </a:r>
            <a:r>
              <a:rPr lang="de-DE" sz="2200" dirty="0" smtClean="0"/>
              <a:t>.</a:t>
            </a:r>
            <a:endParaRPr lang="de-DE" sz="22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176" y="2821572"/>
            <a:ext cx="3535283" cy="3032718"/>
          </a:xfrm>
          <a:prstGeom prst="rect">
            <a:avLst/>
          </a:prstGeom>
        </p:spPr>
      </p:pic>
    </p:spTree>
    <p:extLst>
      <p:ext uri="{BB962C8B-B14F-4D97-AF65-F5344CB8AC3E}">
        <p14:creationId xmlns:p14="http://schemas.microsoft.com/office/powerpoint/2010/main" val="1991617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vnNL5hxerE"/>
          <p:cNvPicPr>
            <a:picLocks noRot="1" noChangeAspect="1"/>
          </p:cNvPicPr>
          <p:nvPr>
            <a:videoFile r:link="rId1"/>
          </p:nvPr>
        </p:nvPicPr>
        <p:blipFill>
          <a:blip r:embed="rId3"/>
          <a:stretch>
            <a:fillRect/>
          </a:stretch>
        </p:blipFill>
        <p:spPr>
          <a:xfrm>
            <a:off x="1650058" y="668867"/>
            <a:ext cx="8877770" cy="4993746"/>
          </a:xfrm>
          <a:prstGeom prst="rect">
            <a:avLst/>
          </a:prstGeom>
        </p:spPr>
      </p:pic>
      <p:sp>
        <p:nvSpPr>
          <p:cNvPr id="3" name="Textfeld 2"/>
          <p:cNvSpPr txBox="1"/>
          <p:nvPr/>
        </p:nvSpPr>
        <p:spPr>
          <a:xfrm>
            <a:off x="3547533" y="5808133"/>
            <a:ext cx="4944534" cy="369332"/>
          </a:xfrm>
          <a:prstGeom prst="rect">
            <a:avLst/>
          </a:prstGeom>
          <a:noFill/>
        </p:spPr>
        <p:txBody>
          <a:bodyPr wrap="square" rtlCol="0">
            <a:spAutoFit/>
          </a:bodyPr>
          <a:lstStyle/>
          <a:p>
            <a:pPr algn="ctr"/>
            <a:r>
              <a:rPr lang="de-DE" dirty="0" smtClean="0"/>
              <a:t>(</a:t>
            </a:r>
            <a:r>
              <a:rPr lang="de-DE" dirty="0" err="1" smtClean="0"/>
              <a:t>Filmclip</a:t>
            </a:r>
            <a:r>
              <a:rPr lang="de-DE" dirty="0" smtClean="0"/>
              <a:t>, Waldspaziergang, 10 Min.)</a:t>
            </a:r>
            <a:endParaRPr lang="de-DE" dirty="0"/>
          </a:p>
        </p:txBody>
      </p:sp>
    </p:spTree>
    <p:extLst>
      <p:ext uri="{BB962C8B-B14F-4D97-AF65-F5344CB8AC3E}">
        <p14:creationId xmlns:p14="http://schemas.microsoft.com/office/powerpoint/2010/main" val="3422882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414" y="844061"/>
            <a:ext cx="6609803" cy="5305529"/>
          </a:xfrm>
          <a:prstGeom prst="rect">
            <a:avLst/>
          </a:prstGeom>
        </p:spPr>
      </p:pic>
    </p:spTree>
    <p:extLst>
      <p:ext uri="{BB962C8B-B14F-4D97-AF65-F5344CB8AC3E}">
        <p14:creationId xmlns:p14="http://schemas.microsoft.com/office/powerpoint/2010/main" val="1357183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962691" y="685800"/>
            <a:ext cx="8201845" cy="5443413"/>
          </a:xfrm>
          <a:prstGeom prst="rect">
            <a:avLst/>
          </a:prstGeom>
        </p:spPr>
      </p:pic>
      <p:sp>
        <p:nvSpPr>
          <p:cNvPr id="3" name="Textfeld 2"/>
          <p:cNvSpPr txBox="1"/>
          <p:nvPr/>
        </p:nvSpPr>
        <p:spPr>
          <a:xfrm>
            <a:off x="10422467" y="5706538"/>
            <a:ext cx="990600" cy="369332"/>
          </a:xfrm>
          <a:prstGeom prst="rect">
            <a:avLst/>
          </a:prstGeom>
          <a:noFill/>
        </p:spPr>
        <p:txBody>
          <a:bodyPr wrap="square" rtlCol="0">
            <a:spAutoFit/>
          </a:bodyPr>
          <a:lstStyle/>
          <a:p>
            <a:r>
              <a:rPr lang="de-DE" dirty="0" smtClean="0"/>
              <a:t>(Bild)</a:t>
            </a:r>
            <a:endParaRPr lang="de-DE" dirty="0"/>
          </a:p>
        </p:txBody>
      </p:sp>
    </p:spTree>
    <p:extLst>
      <p:ext uri="{BB962C8B-B14F-4D97-AF65-F5344CB8AC3E}">
        <p14:creationId xmlns:p14="http://schemas.microsoft.com/office/powerpoint/2010/main" val="3174971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3667" y="982132"/>
            <a:ext cx="9505982" cy="1303867"/>
          </a:xfrm>
        </p:spPr>
        <p:txBody>
          <a:bodyPr>
            <a:normAutofit fontScale="90000"/>
          </a:bodyPr>
          <a:lstStyle/>
          <a:p>
            <a:r>
              <a:rPr lang="de-DE" b="1" dirty="0"/>
              <a:t>6</a:t>
            </a:r>
            <a:r>
              <a:rPr lang="de-DE" b="1" dirty="0" smtClean="0"/>
              <a:t>. </a:t>
            </a:r>
            <a:r>
              <a:rPr lang="de-DE" b="1" dirty="0"/>
              <a:t>Station: Jesus nimmt das Kreuz auf seine Schultern</a:t>
            </a:r>
            <a:endParaRPr lang="de-DE" dirty="0"/>
          </a:p>
        </p:txBody>
      </p:sp>
      <p:sp>
        <p:nvSpPr>
          <p:cNvPr id="4" name="Inhaltsplatzhalter 3"/>
          <p:cNvSpPr>
            <a:spLocks noGrp="1"/>
          </p:cNvSpPr>
          <p:nvPr>
            <p:ph sz="half" idx="2"/>
          </p:nvPr>
        </p:nvSpPr>
        <p:spPr>
          <a:xfrm>
            <a:off x="4732774" y="2711040"/>
            <a:ext cx="6501284" cy="3408405"/>
          </a:xfrm>
        </p:spPr>
        <p:txBody>
          <a:bodyPr>
            <a:normAutofit/>
          </a:bodyPr>
          <a:lstStyle/>
          <a:p>
            <a:pPr marL="0" indent="0">
              <a:spcBef>
                <a:spcPts val="0"/>
              </a:spcBef>
              <a:spcAft>
                <a:spcPts val="1200"/>
              </a:spcAft>
              <a:buNone/>
            </a:pPr>
            <a:r>
              <a:rPr lang="de-DE" sz="2200" b="1" dirty="0"/>
              <a:t>Lesung aus dem Evangelium nach </a:t>
            </a:r>
            <a:r>
              <a:rPr lang="de-DE" sz="2200" b="1" dirty="0" smtClean="0"/>
              <a:t>Johannes 19, 17</a:t>
            </a:r>
          </a:p>
          <a:p>
            <a:pPr marL="0" indent="0">
              <a:buNone/>
            </a:pPr>
            <a:r>
              <a:rPr lang="de-DE" b="1" baseline="30000" dirty="0" smtClean="0"/>
              <a:t>17</a:t>
            </a:r>
            <a:r>
              <a:rPr lang="de-DE" dirty="0"/>
              <a:t>  und er trug selber das Kreuz und ging hinaus zur Stätte, die da heißt Schädelstätte, auf Hebräisch Golgatha.</a:t>
            </a:r>
          </a:p>
          <a:p>
            <a:pPr marL="0" indent="0">
              <a:buNone/>
            </a:pPr>
            <a:endParaRPr lang="de-DE" dirty="0"/>
          </a:p>
          <a:p>
            <a:pPr marL="0" indent="0">
              <a:buNone/>
            </a:pPr>
            <a:r>
              <a:rPr lang="de-DE" dirty="0" smtClean="0">
                <a:solidFill>
                  <a:schemeClr val="tx2">
                    <a:lumMod val="50000"/>
                    <a:lumOff val="50000"/>
                  </a:schemeClr>
                </a:solidFill>
              </a:rPr>
              <a:t>Stille</a:t>
            </a:r>
            <a:endParaRPr lang="de-DE" dirty="0">
              <a:solidFill>
                <a:schemeClr val="tx2">
                  <a:lumMod val="50000"/>
                  <a:lumOff val="50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28" y="2944418"/>
            <a:ext cx="3596640" cy="2697480"/>
          </a:xfrm>
          <a:prstGeom prst="rect">
            <a:avLst/>
          </a:prstGeom>
        </p:spPr>
      </p:pic>
    </p:spTree>
    <p:extLst>
      <p:ext uri="{BB962C8B-B14F-4D97-AF65-F5344CB8AC3E}">
        <p14:creationId xmlns:p14="http://schemas.microsoft.com/office/powerpoint/2010/main" val="111087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p:cNvSpPr txBox="1">
            <a:spLocks/>
          </p:cNvSpPr>
          <p:nvPr/>
        </p:nvSpPr>
        <p:spPr>
          <a:xfrm>
            <a:off x="4327071" y="1494064"/>
            <a:ext cx="6939643" cy="46128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endParaRPr lang="de-DE" sz="1600" dirty="0"/>
          </a:p>
        </p:txBody>
      </p:sp>
      <p:sp>
        <p:nvSpPr>
          <p:cNvPr id="4" name="Rechteck 3"/>
          <p:cNvSpPr/>
          <p:nvPr/>
        </p:nvSpPr>
        <p:spPr>
          <a:xfrm>
            <a:off x="4806254" y="1794094"/>
            <a:ext cx="6460460" cy="4247317"/>
          </a:xfrm>
          <a:prstGeom prst="rect">
            <a:avLst/>
          </a:prstGeom>
        </p:spPr>
        <p:txBody>
          <a:bodyPr wrap="square">
            <a:spAutoFit/>
          </a:bodyPr>
          <a:lstStyle/>
          <a:p>
            <a:r>
              <a:rPr lang="de-DE" b="1" dirty="0" smtClean="0"/>
              <a:t>Gebet:</a:t>
            </a:r>
          </a:p>
          <a:p>
            <a:endParaRPr lang="de-DE" b="1" dirty="0" smtClean="0"/>
          </a:p>
          <a:p>
            <a:r>
              <a:rPr lang="de-DE" dirty="0"/>
              <a:t>Herr Jesus Christus, wir danken Dir. Du bist den Weg des Leidens bis zum Ende gegangen, bis zum Tod am Kreuz und hast uns durch Dein unschuldiges Leiden und Sterben erlöst.</a:t>
            </a:r>
          </a:p>
          <a:p>
            <a:endParaRPr lang="de-DE" dirty="0" smtClean="0"/>
          </a:p>
          <a:p>
            <a:r>
              <a:rPr lang="de-DE" dirty="0" smtClean="0"/>
              <a:t>Herr Jesus Christus, als du den Kreuzbalken auf deine Schulter nahmst, glaubten deine Gegner, nun seist du endgültig widerlegt. Denn wer am Holze stirbt, der ist verflucht; wer am Holze stirbt, der kann nicht der Messias sein, sondern der ist von Gott verlassen. Alle wussten das. </a:t>
            </a:r>
          </a:p>
          <a:p>
            <a:endParaRPr lang="de-DE" dirty="0"/>
          </a:p>
          <a:p>
            <a:r>
              <a:rPr lang="de-DE" dirty="0" smtClean="0"/>
              <a:t>Aber indem du dein Kreuz auf dich nahmst, indem du unsere Sünden am </a:t>
            </a:r>
            <a:r>
              <a:rPr lang="de-DE" dirty="0" err="1" smtClean="0"/>
              <a:t>Fluchholz</a:t>
            </a:r>
            <a:r>
              <a:rPr lang="de-DE" dirty="0" smtClean="0"/>
              <a:t> gebüßt hast, ist aus dem </a:t>
            </a:r>
            <a:r>
              <a:rPr lang="de-DE" dirty="0" err="1" smtClean="0"/>
              <a:t>Fluchholz</a:t>
            </a:r>
            <a:r>
              <a:rPr lang="de-DE" dirty="0" smtClean="0"/>
              <a:t> der Baum des Lebens gewachsen.</a:t>
            </a: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28" y="2944418"/>
            <a:ext cx="3596640" cy="2697480"/>
          </a:xfrm>
          <a:prstGeom prst="rect">
            <a:avLst/>
          </a:prstGeom>
        </p:spPr>
      </p:pic>
    </p:spTree>
    <p:extLst>
      <p:ext uri="{BB962C8B-B14F-4D97-AF65-F5344CB8AC3E}">
        <p14:creationId xmlns:p14="http://schemas.microsoft.com/office/powerpoint/2010/main" val="3313879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p:cNvSpPr txBox="1">
            <a:spLocks/>
          </p:cNvSpPr>
          <p:nvPr/>
        </p:nvSpPr>
        <p:spPr>
          <a:xfrm>
            <a:off x="4327071" y="1494064"/>
            <a:ext cx="6939643" cy="46128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endParaRPr lang="de-DE" sz="1600" dirty="0"/>
          </a:p>
        </p:txBody>
      </p:sp>
      <p:sp>
        <p:nvSpPr>
          <p:cNvPr id="4" name="Rechteck 3"/>
          <p:cNvSpPr/>
          <p:nvPr/>
        </p:nvSpPr>
        <p:spPr>
          <a:xfrm>
            <a:off x="4806254" y="1794094"/>
            <a:ext cx="6460460" cy="4247317"/>
          </a:xfrm>
          <a:prstGeom prst="rect">
            <a:avLst/>
          </a:prstGeom>
        </p:spPr>
        <p:txBody>
          <a:bodyPr wrap="square">
            <a:spAutoFit/>
          </a:bodyPr>
          <a:lstStyle/>
          <a:p>
            <a:r>
              <a:rPr lang="de-DE" dirty="0" smtClean="0"/>
              <a:t>Herr </a:t>
            </a:r>
            <a:r>
              <a:rPr lang="de-DE" dirty="0"/>
              <a:t>Jesus Christus, </a:t>
            </a:r>
            <a:r>
              <a:rPr lang="de-DE" dirty="0" smtClean="0"/>
              <a:t>zeig uns, was es bedeutet, dass du </a:t>
            </a:r>
            <a:r>
              <a:rPr lang="de-DE" dirty="0"/>
              <a:t>das Kreuz selbst getragen </a:t>
            </a:r>
            <a:r>
              <a:rPr lang="de-DE" dirty="0" smtClean="0"/>
              <a:t>hast. Lehre </a:t>
            </a:r>
            <a:r>
              <a:rPr lang="de-DE" dirty="0"/>
              <a:t>uns immer wieder Nachdenken, was es </a:t>
            </a:r>
            <a:r>
              <a:rPr lang="de-DE" dirty="0" smtClean="0"/>
              <a:t>heißt, dir </a:t>
            </a:r>
            <a:r>
              <a:rPr lang="de-DE" dirty="0"/>
              <a:t>auf </a:t>
            </a:r>
            <a:r>
              <a:rPr lang="de-DE" dirty="0" smtClean="0"/>
              <a:t>deinem </a:t>
            </a:r>
            <a:r>
              <a:rPr lang="de-DE" dirty="0"/>
              <a:t>Kreuzweg zu folgen. Denn in </a:t>
            </a:r>
            <a:r>
              <a:rPr lang="de-DE" dirty="0" smtClean="0"/>
              <a:t>deiner </a:t>
            </a:r>
            <a:r>
              <a:rPr lang="de-DE" dirty="0"/>
              <a:t>Nachfolge wird das Tragen unseres Kreuzes leichter</a:t>
            </a:r>
            <a:r>
              <a:rPr lang="de-DE" dirty="0" smtClean="0"/>
              <a:t>.</a:t>
            </a:r>
            <a:r>
              <a:rPr lang="de-DE" dirty="0"/>
              <a:t> Wir bitten dich: </a:t>
            </a:r>
            <a:endParaRPr lang="de-DE" dirty="0" smtClean="0"/>
          </a:p>
          <a:p>
            <a:endParaRPr lang="de-DE" dirty="0"/>
          </a:p>
          <a:p>
            <a:r>
              <a:rPr lang="de-DE" dirty="0" smtClean="0"/>
              <a:t>(EG 190.2) </a:t>
            </a:r>
            <a:r>
              <a:rPr lang="de-DE" dirty="0" err="1"/>
              <a:t>Christe</a:t>
            </a:r>
            <a:r>
              <a:rPr lang="de-DE" dirty="0"/>
              <a:t>, du Lamm Gottes,</a:t>
            </a:r>
            <a:br>
              <a:rPr lang="de-DE" dirty="0"/>
            </a:br>
            <a:r>
              <a:rPr lang="de-DE" dirty="0"/>
              <a:t>der du trägst die </a:t>
            </a:r>
            <a:r>
              <a:rPr lang="de-DE" dirty="0" err="1"/>
              <a:t>Sünd</a:t>
            </a:r>
            <a:r>
              <a:rPr lang="de-DE" dirty="0"/>
              <a:t> der Welt</a:t>
            </a:r>
            <a:r>
              <a:rPr lang="de-DE" dirty="0" smtClean="0"/>
              <a:t>, erbarm </a:t>
            </a:r>
            <a:r>
              <a:rPr lang="de-DE" dirty="0"/>
              <a:t>dich unser.</a:t>
            </a:r>
            <a:br>
              <a:rPr lang="de-DE" dirty="0"/>
            </a:br>
            <a:endParaRPr lang="de-DE" dirty="0" smtClean="0"/>
          </a:p>
          <a:p>
            <a:r>
              <a:rPr lang="de-DE" dirty="0" err="1" smtClean="0"/>
              <a:t>Christe</a:t>
            </a:r>
            <a:r>
              <a:rPr lang="de-DE" dirty="0"/>
              <a:t>, du Lamm Gottes</a:t>
            </a:r>
            <a:r>
              <a:rPr lang="de-DE" dirty="0" smtClean="0"/>
              <a:t>, der </a:t>
            </a:r>
            <a:r>
              <a:rPr lang="de-DE" dirty="0"/>
              <a:t>du trägst die </a:t>
            </a:r>
            <a:r>
              <a:rPr lang="de-DE" dirty="0" err="1"/>
              <a:t>Sünd</a:t>
            </a:r>
            <a:r>
              <a:rPr lang="de-DE" dirty="0"/>
              <a:t> der Welt,</a:t>
            </a:r>
            <a:br>
              <a:rPr lang="de-DE" dirty="0"/>
            </a:br>
            <a:r>
              <a:rPr lang="de-DE" dirty="0"/>
              <a:t>erbarm dich unser.</a:t>
            </a:r>
            <a:br>
              <a:rPr lang="de-DE" dirty="0"/>
            </a:br>
            <a:endParaRPr lang="de-DE" dirty="0" smtClean="0"/>
          </a:p>
          <a:p>
            <a:r>
              <a:rPr lang="de-DE" dirty="0" err="1" smtClean="0"/>
              <a:t>Christe</a:t>
            </a:r>
            <a:r>
              <a:rPr lang="de-DE" dirty="0"/>
              <a:t>, du Lamm </a:t>
            </a:r>
            <a:r>
              <a:rPr lang="de-DE" dirty="0" smtClean="0"/>
              <a:t>Gottes, der </a:t>
            </a:r>
            <a:r>
              <a:rPr lang="de-DE" dirty="0"/>
              <a:t>du trägst die </a:t>
            </a:r>
            <a:r>
              <a:rPr lang="de-DE" dirty="0" err="1"/>
              <a:t>Sünd</a:t>
            </a:r>
            <a:r>
              <a:rPr lang="de-DE" dirty="0"/>
              <a:t> der Welt,</a:t>
            </a:r>
            <a:br>
              <a:rPr lang="de-DE" dirty="0"/>
            </a:br>
            <a:r>
              <a:rPr lang="de-DE" dirty="0"/>
              <a:t>gib uns deinen Frieden.</a:t>
            </a:r>
            <a:br>
              <a:rPr lang="de-DE" dirty="0"/>
            </a:br>
            <a:endParaRPr lang="de-DE" dirty="0"/>
          </a:p>
          <a:p>
            <a:r>
              <a:rPr lang="de-DE" dirty="0"/>
              <a:t>Amen</a:t>
            </a:r>
            <a:r>
              <a:rPr lang="de-DE" dirty="0" smtClean="0"/>
              <a:t>.</a:t>
            </a:r>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28" y="2944418"/>
            <a:ext cx="3596640" cy="2697480"/>
          </a:xfrm>
          <a:prstGeom prst="rect">
            <a:avLst/>
          </a:prstGeom>
        </p:spPr>
      </p:pic>
    </p:spTree>
    <p:extLst>
      <p:ext uri="{BB962C8B-B14F-4D97-AF65-F5344CB8AC3E}">
        <p14:creationId xmlns:p14="http://schemas.microsoft.com/office/powerpoint/2010/main" val="9456238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531" y="609598"/>
            <a:ext cx="3855297" cy="5627370"/>
          </a:xfrm>
          <a:prstGeom prst="rect">
            <a:avLst/>
          </a:prstGeom>
        </p:spPr>
      </p:pic>
      <p:sp>
        <p:nvSpPr>
          <p:cNvPr id="3" name="Textfeld 2"/>
          <p:cNvSpPr txBox="1"/>
          <p:nvPr/>
        </p:nvSpPr>
        <p:spPr>
          <a:xfrm>
            <a:off x="8398933" y="5554133"/>
            <a:ext cx="2302933" cy="646331"/>
          </a:xfrm>
          <a:prstGeom prst="rect">
            <a:avLst/>
          </a:prstGeom>
          <a:noFill/>
        </p:spPr>
        <p:txBody>
          <a:bodyPr wrap="square" rtlCol="0">
            <a:spAutoFit/>
          </a:bodyPr>
          <a:lstStyle/>
          <a:p>
            <a:r>
              <a:rPr lang="de-DE" dirty="0" smtClean="0">
                <a:solidFill>
                  <a:schemeClr val="bg1">
                    <a:lumMod val="65000"/>
                  </a:schemeClr>
                </a:solidFill>
              </a:rPr>
              <a:t>(Bild, © Christian </a:t>
            </a:r>
            <a:r>
              <a:rPr lang="de-DE" dirty="0" err="1" smtClean="0">
                <a:solidFill>
                  <a:schemeClr val="bg1">
                    <a:lumMod val="65000"/>
                  </a:schemeClr>
                </a:solidFill>
              </a:rPr>
              <a:t>Königsdorfer</a:t>
            </a:r>
            <a:r>
              <a:rPr lang="de-DE" dirty="0" smtClean="0">
                <a:solidFill>
                  <a:schemeClr val="bg1">
                    <a:lumMod val="65000"/>
                  </a:schemeClr>
                </a:solidFill>
              </a:rPr>
              <a:t>)</a:t>
            </a:r>
            <a:endParaRPr lang="de-DE" dirty="0">
              <a:solidFill>
                <a:schemeClr val="bg1">
                  <a:lumMod val="65000"/>
                </a:schemeClr>
              </a:solidFill>
            </a:endParaRPr>
          </a:p>
        </p:txBody>
      </p:sp>
    </p:spTree>
    <p:extLst>
      <p:ext uri="{BB962C8B-B14F-4D97-AF65-F5344CB8AC3E}">
        <p14:creationId xmlns:p14="http://schemas.microsoft.com/office/powerpoint/2010/main" val="1655954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960" y="1082040"/>
            <a:ext cx="5974080" cy="4693920"/>
          </a:xfrm>
          <a:prstGeom prst="rect">
            <a:avLst/>
          </a:prstGeom>
        </p:spPr>
      </p:pic>
    </p:spTree>
    <p:extLst>
      <p:ext uri="{BB962C8B-B14F-4D97-AF65-F5344CB8AC3E}">
        <p14:creationId xmlns:p14="http://schemas.microsoft.com/office/powerpoint/2010/main" val="5549969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3667" y="982132"/>
            <a:ext cx="9505982" cy="1303867"/>
          </a:xfrm>
        </p:spPr>
        <p:txBody>
          <a:bodyPr>
            <a:normAutofit fontScale="90000"/>
          </a:bodyPr>
          <a:lstStyle/>
          <a:p>
            <a:r>
              <a:rPr lang="de-DE" b="1" dirty="0"/>
              <a:t>7</a:t>
            </a:r>
            <a:r>
              <a:rPr lang="de-DE" b="1" dirty="0" smtClean="0"/>
              <a:t>. </a:t>
            </a:r>
            <a:r>
              <a:rPr lang="de-DE" b="1" dirty="0"/>
              <a:t>Station: Jesus befiehlt sich in der Gottverlassenheit in Gottes Hände</a:t>
            </a:r>
            <a:endParaRPr lang="de-DE" dirty="0"/>
          </a:p>
        </p:txBody>
      </p:sp>
      <p:sp>
        <p:nvSpPr>
          <p:cNvPr id="4" name="Inhaltsplatzhalter 3"/>
          <p:cNvSpPr>
            <a:spLocks noGrp="1"/>
          </p:cNvSpPr>
          <p:nvPr>
            <p:ph sz="half" idx="2"/>
          </p:nvPr>
        </p:nvSpPr>
        <p:spPr>
          <a:xfrm>
            <a:off x="4722726" y="2459833"/>
            <a:ext cx="6501284" cy="3729953"/>
          </a:xfrm>
        </p:spPr>
        <p:txBody>
          <a:bodyPr>
            <a:normAutofit/>
          </a:bodyPr>
          <a:lstStyle/>
          <a:p>
            <a:pPr marL="0" indent="0">
              <a:spcBef>
                <a:spcPts val="0"/>
              </a:spcBef>
              <a:spcAft>
                <a:spcPts val="1200"/>
              </a:spcAft>
              <a:buNone/>
            </a:pPr>
            <a:r>
              <a:rPr lang="de-DE" sz="2000" b="1" dirty="0"/>
              <a:t>Lesung aus dem Evangelium nach </a:t>
            </a:r>
            <a:r>
              <a:rPr lang="de-DE" sz="2000" b="1" dirty="0" smtClean="0"/>
              <a:t>Markus 15, 33-34 u. 37</a:t>
            </a:r>
          </a:p>
          <a:p>
            <a:pPr marL="0" indent="0">
              <a:spcBef>
                <a:spcPts val="0"/>
              </a:spcBef>
              <a:spcAft>
                <a:spcPts val="0"/>
              </a:spcAft>
              <a:buNone/>
            </a:pPr>
            <a:endParaRPr lang="de-DE" sz="2200" b="1" baseline="30000" dirty="0" smtClean="0"/>
          </a:p>
          <a:p>
            <a:pPr marL="0" indent="0">
              <a:spcBef>
                <a:spcPts val="0"/>
              </a:spcBef>
              <a:spcAft>
                <a:spcPts val="0"/>
              </a:spcAft>
              <a:buNone/>
            </a:pPr>
            <a:r>
              <a:rPr lang="de-DE" sz="2200" b="1" baseline="30000" dirty="0" smtClean="0"/>
              <a:t>33</a:t>
            </a:r>
            <a:r>
              <a:rPr lang="de-DE" sz="2200" dirty="0"/>
              <a:t> Und zur sechsten Stunde kam eine Finsternis über das ganze Land bis zur neunten Stunde.</a:t>
            </a:r>
          </a:p>
          <a:p>
            <a:pPr marL="0" indent="0">
              <a:spcBef>
                <a:spcPts val="0"/>
              </a:spcBef>
              <a:spcAft>
                <a:spcPts val="0"/>
              </a:spcAft>
              <a:buNone/>
            </a:pPr>
            <a:r>
              <a:rPr lang="de-DE" sz="2200" dirty="0"/>
              <a:t> </a:t>
            </a:r>
            <a:r>
              <a:rPr lang="de-DE" sz="2200" b="1" baseline="30000" dirty="0" smtClean="0"/>
              <a:t>34 </a:t>
            </a:r>
            <a:r>
              <a:rPr lang="de-DE" sz="2200" dirty="0"/>
              <a:t> Und zu der neunten Stunde rief Jesus laut: Eli, Eli, </a:t>
            </a:r>
            <a:r>
              <a:rPr lang="de-DE" sz="2200" dirty="0" err="1"/>
              <a:t>lama</a:t>
            </a:r>
            <a:r>
              <a:rPr lang="de-DE" sz="2200" dirty="0"/>
              <a:t> </a:t>
            </a:r>
            <a:r>
              <a:rPr lang="de-DE" sz="2200" dirty="0" err="1"/>
              <a:t>asabtani</a:t>
            </a:r>
            <a:r>
              <a:rPr lang="de-DE" sz="2200" dirty="0"/>
              <a:t>? Das heißt übersetzt: </a:t>
            </a:r>
            <a:r>
              <a:rPr lang="de-DE" sz="2200" b="1" dirty="0"/>
              <a:t>Mein Gott, mein Gott, </a:t>
            </a:r>
            <a:r>
              <a:rPr lang="de-DE" sz="2200" b="1" dirty="0" smtClean="0"/>
              <a:t>warum</a:t>
            </a:r>
            <a:r>
              <a:rPr lang="de-DE" sz="2200" dirty="0" smtClean="0"/>
              <a:t> </a:t>
            </a:r>
            <a:r>
              <a:rPr lang="de-DE" sz="2200" b="1" dirty="0" smtClean="0"/>
              <a:t>hast du mich verlassen?</a:t>
            </a:r>
          </a:p>
          <a:p>
            <a:pPr marL="0" indent="0">
              <a:spcBef>
                <a:spcPts val="0"/>
              </a:spcBef>
              <a:spcAft>
                <a:spcPts val="0"/>
              </a:spcAft>
              <a:buNone/>
            </a:pPr>
            <a:endParaRPr lang="de-DE" sz="2200" b="1" baseline="30000" dirty="0" smtClean="0"/>
          </a:p>
          <a:p>
            <a:pPr marL="0" indent="0">
              <a:spcBef>
                <a:spcPts val="0"/>
              </a:spcBef>
              <a:spcAft>
                <a:spcPts val="0"/>
              </a:spcAft>
              <a:buNone/>
            </a:pPr>
            <a:r>
              <a:rPr lang="de-DE" sz="2200" b="1" baseline="30000" dirty="0" smtClean="0"/>
              <a:t>37</a:t>
            </a:r>
            <a:r>
              <a:rPr lang="de-DE" sz="2200" dirty="0"/>
              <a:t> </a:t>
            </a:r>
            <a:r>
              <a:rPr lang="de-DE" sz="2200" dirty="0" smtClean="0"/>
              <a:t>Aber </a:t>
            </a:r>
            <a:r>
              <a:rPr lang="de-DE" sz="2200" dirty="0"/>
              <a:t>Jesus schrie laut und </a:t>
            </a:r>
            <a:r>
              <a:rPr lang="de-DE" sz="2200" dirty="0" smtClean="0"/>
              <a:t>verschied</a:t>
            </a:r>
            <a:r>
              <a:rPr lang="de-DE" sz="2200" dirty="0"/>
              <a:t>. </a:t>
            </a:r>
            <a:endParaRPr lang="de-DE" sz="2200" dirty="0" smtClean="0"/>
          </a:p>
          <a:p>
            <a:pPr marL="0" indent="0">
              <a:spcBef>
                <a:spcPts val="0"/>
              </a:spcBef>
              <a:spcAft>
                <a:spcPts val="0"/>
              </a:spcAft>
              <a:buNone/>
            </a:pPr>
            <a:endParaRPr lang="de-DE" sz="2200" dirty="0"/>
          </a:p>
          <a:p>
            <a:pPr marL="0" indent="0">
              <a:spcBef>
                <a:spcPts val="0"/>
              </a:spcBef>
              <a:spcAft>
                <a:spcPts val="0"/>
              </a:spcAft>
              <a:buNone/>
            </a:pPr>
            <a:r>
              <a:rPr lang="de-DE" sz="2200" dirty="0" smtClean="0">
                <a:solidFill>
                  <a:schemeClr val="tx2">
                    <a:lumMod val="50000"/>
                    <a:lumOff val="50000"/>
                  </a:schemeClr>
                </a:solidFill>
              </a:rPr>
              <a:t>Stille</a:t>
            </a:r>
            <a:endParaRPr lang="de-DE" sz="2200" dirty="0">
              <a:solidFill>
                <a:schemeClr val="tx2">
                  <a:lumMod val="50000"/>
                  <a:lumOff val="50000"/>
                </a:schemeClr>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65" y="3001009"/>
            <a:ext cx="3379122" cy="2375324"/>
          </a:xfrm>
          <a:prstGeom prst="rect">
            <a:avLst/>
          </a:prstGeom>
        </p:spPr>
      </p:pic>
    </p:spTree>
    <p:extLst>
      <p:ext uri="{BB962C8B-B14F-4D97-AF65-F5344CB8AC3E}">
        <p14:creationId xmlns:p14="http://schemas.microsoft.com/office/powerpoint/2010/main" val="34840324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p:cNvSpPr txBox="1">
            <a:spLocks/>
          </p:cNvSpPr>
          <p:nvPr/>
        </p:nvSpPr>
        <p:spPr>
          <a:xfrm>
            <a:off x="4327071" y="1494064"/>
            <a:ext cx="6939643" cy="46128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endParaRPr lang="de-DE" sz="1600" dirty="0"/>
          </a:p>
        </p:txBody>
      </p:sp>
      <p:sp>
        <p:nvSpPr>
          <p:cNvPr id="4" name="Rechteck 3"/>
          <p:cNvSpPr/>
          <p:nvPr/>
        </p:nvSpPr>
        <p:spPr>
          <a:xfrm>
            <a:off x="4806254" y="728968"/>
            <a:ext cx="6460460" cy="5355312"/>
          </a:xfrm>
          <a:prstGeom prst="rect">
            <a:avLst/>
          </a:prstGeom>
        </p:spPr>
        <p:txBody>
          <a:bodyPr wrap="square">
            <a:spAutoFit/>
          </a:bodyPr>
          <a:lstStyle/>
          <a:p>
            <a:r>
              <a:rPr lang="de-DE" b="1" dirty="0" smtClean="0"/>
              <a:t>Gebet:</a:t>
            </a:r>
          </a:p>
          <a:p>
            <a:endParaRPr lang="de-DE" b="1" dirty="0" smtClean="0"/>
          </a:p>
          <a:p>
            <a:r>
              <a:rPr lang="de-DE" dirty="0"/>
              <a:t>Herr Jesus Christus, wir danken Dir. Du bist den Weg des Leidens bis zum Ende gegangen, bis zum Tod am Kreuz und hast uns durch Dein unschuldiges Leiden und Sterben erlöst.</a:t>
            </a:r>
          </a:p>
          <a:p>
            <a:endParaRPr lang="de-DE" dirty="0" smtClean="0"/>
          </a:p>
          <a:p>
            <a:r>
              <a:rPr lang="de-DE" dirty="0" smtClean="0"/>
              <a:t>Herr Jesus Christus, weil du den Weg der Menschen gegangen bist bis zum Gefühl der Gottverlassenheit in der Stunde des Todes, deshalb gibt es jetzt für uns kein „von Gott verlassen“ mehr, denn auch in diesen Stunden bist du uns nahe.</a:t>
            </a:r>
          </a:p>
          <a:p>
            <a:endParaRPr lang="de-DE" dirty="0" smtClean="0"/>
          </a:p>
          <a:p>
            <a:r>
              <a:rPr lang="de-DE" dirty="0" smtClean="0"/>
              <a:t>Es gibt kein sinnloses Leid mehr für den, der an dich glaubt, denn auch im tiefsten Abgrund bist du, der Gekreuzigte, bei ihm.</a:t>
            </a:r>
          </a:p>
          <a:p>
            <a:endParaRPr lang="de-DE" dirty="0"/>
          </a:p>
          <a:p>
            <a:r>
              <a:rPr lang="de-DE" dirty="0" smtClean="0"/>
              <a:t>Herr Jesus Christus, dem Willen des Vaters gehorsam bist du am Kreuz für das Heil der Menschen, bist du für mich gestorben. Wir danken dir, denn darin zeige </a:t>
            </a:r>
            <a:r>
              <a:rPr lang="de-DE" dirty="0" err="1" smtClean="0"/>
              <a:t>isch</a:t>
            </a:r>
            <a:r>
              <a:rPr lang="de-DE" dirty="0" smtClean="0"/>
              <a:t> deine Liebe für uns. </a:t>
            </a:r>
          </a:p>
          <a:p>
            <a:endParaRPr lang="de-DE" dirty="0"/>
          </a:p>
          <a:p>
            <a:r>
              <a:rPr lang="de-DE" dirty="0" smtClean="0"/>
              <a:t>Amen.</a:t>
            </a: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65" y="3001009"/>
            <a:ext cx="3379122" cy="2375324"/>
          </a:xfrm>
          <a:prstGeom prst="rect">
            <a:avLst/>
          </a:prstGeom>
        </p:spPr>
      </p:pic>
    </p:spTree>
    <p:extLst>
      <p:ext uri="{BB962C8B-B14F-4D97-AF65-F5344CB8AC3E}">
        <p14:creationId xmlns:p14="http://schemas.microsoft.com/office/powerpoint/2010/main" val="28000907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p:cNvSpPr txBox="1">
            <a:spLocks/>
          </p:cNvSpPr>
          <p:nvPr/>
        </p:nvSpPr>
        <p:spPr>
          <a:xfrm>
            <a:off x="4327071" y="1494064"/>
            <a:ext cx="6939643" cy="46128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endParaRPr lang="de-DE" sz="1600" dirty="0"/>
          </a:p>
        </p:txBody>
      </p:sp>
      <p:sp>
        <p:nvSpPr>
          <p:cNvPr id="4" name="Rechteck 3"/>
          <p:cNvSpPr/>
          <p:nvPr/>
        </p:nvSpPr>
        <p:spPr>
          <a:xfrm>
            <a:off x="4722726" y="751574"/>
            <a:ext cx="6672106" cy="5355312"/>
          </a:xfrm>
          <a:prstGeom prst="rect">
            <a:avLst/>
          </a:prstGeom>
        </p:spPr>
        <p:txBody>
          <a:bodyPr wrap="square">
            <a:spAutoFit/>
          </a:bodyPr>
          <a:lstStyle/>
          <a:p>
            <a:r>
              <a:rPr lang="de-DE" b="1" dirty="0" smtClean="0"/>
              <a:t>Lied: EG 79 Wir danken Dir, Herr Jesu Christ</a:t>
            </a:r>
          </a:p>
          <a:p>
            <a:endParaRPr lang="de-DE" b="1" dirty="0" smtClean="0"/>
          </a:p>
          <a:p>
            <a:r>
              <a:rPr lang="de-DE" dirty="0" smtClean="0"/>
              <a:t>(Vorschlag: </a:t>
            </a:r>
            <a:r>
              <a:rPr lang="de-DE" dirty="0">
                <a:hlinkClick r:id="rId2"/>
              </a:rPr>
              <a:t>https://</a:t>
            </a:r>
            <a:r>
              <a:rPr lang="de-DE" dirty="0" smtClean="0">
                <a:hlinkClick r:id="rId2"/>
              </a:rPr>
              <a:t>www.youtube.com/watch?v=sUHZ4H9IAUE</a:t>
            </a:r>
            <a:r>
              <a:rPr lang="de-DE" dirty="0" smtClean="0"/>
              <a:t>)</a:t>
            </a:r>
          </a:p>
          <a:p>
            <a:endParaRPr lang="de-DE" dirty="0" smtClean="0"/>
          </a:p>
          <a:p>
            <a:r>
              <a:rPr lang="de-DE" dirty="0"/>
              <a:t>1) Wir danken dir, Herr Jesu Christ</a:t>
            </a:r>
            <a:r>
              <a:rPr lang="de-DE" dirty="0" smtClean="0"/>
              <a:t>, / dass </a:t>
            </a:r>
            <a:r>
              <a:rPr lang="de-DE" dirty="0"/>
              <a:t>du für uns gestorben bist</a:t>
            </a:r>
            <a:br>
              <a:rPr lang="de-DE" dirty="0"/>
            </a:br>
            <a:r>
              <a:rPr lang="de-DE" dirty="0"/>
              <a:t>und hast uns durch dein teures </a:t>
            </a:r>
            <a:r>
              <a:rPr lang="de-DE" dirty="0" smtClean="0"/>
              <a:t>Blut / gemacht </a:t>
            </a:r>
            <a:r>
              <a:rPr lang="de-DE" dirty="0"/>
              <a:t>vor Gott gerecht und </a:t>
            </a:r>
            <a:r>
              <a:rPr lang="de-DE" dirty="0" smtClean="0"/>
              <a:t>gut.</a:t>
            </a:r>
            <a:r>
              <a:rPr lang="de-DE" dirty="0"/>
              <a:t/>
            </a:r>
            <a:br>
              <a:rPr lang="de-DE" dirty="0"/>
            </a:br>
            <a:endParaRPr lang="de-DE" dirty="0"/>
          </a:p>
          <a:p>
            <a:r>
              <a:rPr lang="de-DE" dirty="0"/>
              <a:t>2) und bitten dich, wahr Mensch und Gott</a:t>
            </a:r>
            <a:r>
              <a:rPr lang="de-DE" dirty="0" smtClean="0"/>
              <a:t>: / Durch dein heilig fünf Wunden rot,</a:t>
            </a:r>
            <a:r>
              <a:rPr lang="de-DE" dirty="0"/>
              <a:t/>
            </a:r>
            <a:br>
              <a:rPr lang="de-DE" dirty="0"/>
            </a:br>
            <a:r>
              <a:rPr lang="de-DE" dirty="0"/>
              <a:t>erlös uns von dem </a:t>
            </a:r>
            <a:r>
              <a:rPr lang="de-DE" dirty="0" err="1"/>
              <a:t>ewgen</a:t>
            </a:r>
            <a:r>
              <a:rPr lang="de-DE" dirty="0"/>
              <a:t> </a:t>
            </a:r>
            <a:r>
              <a:rPr lang="de-DE" dirty="0" smtClean="0"/>
              <a:t>Tod / und </a:t>
            </a:r>
            <a:r>
              <a:rPr lang="de-DE" dirty="0" err="1"/>
              <a:t>tröst</a:t>
            </a:r>
            <a:r>
              <a:rPr lang="de-DE" dirty="0"/>
              <a:t> uns in der letzten Not.</a:t>
            </a:r>
            <a:br>
              <a:rPr lang="de-DE" dirty="0"/>
            </a:br>
            <a:endParaRPr lang="de-DE" dirty="0"/>
          </a:p>
          <a:p>
            <a:r>
              <a:rPr lang="de-DE" dirty="0"/>
              <a:t>3) </a:t>
            </a:r>
            <a:r>
              <a:rPr lang="de-DE" dirty="0" err="1"/>
              <a:t>Behüt</a:t>
            </a:r>
            <a:r>
              <a:rPr lang="de-DE" dirty="0"/>
              <a:t> uns auch vor </a:t>
            </a:r>
            <a:r>
              <a:rPr lang="de-DE" dirty="0" err="1"/>
              <a:t>Sünd</a:t>
            </a:r>
            <a:r>
              <a:rPr lang="de-DE" dirty="0"/>
              <a:t> und </a:t>
            </a:r>
            <a:r>
              <a:rPr lang="de-DE" dirty="0" err="1" smtClean="0"/>
              <a:t>Schand</a:t>
            </a:r>
            <a:r>
              <a:rPr lang="de-DE" dirty="0" smtClean="0"/>
              <a:t> / und </a:t>
            </a:r>
            <a:r>
              <a:rPr lang="de-DE" dirty="0"/>
              <a:t>reich uns dein allmächtig Hand,</a:t>
            </a:r>
            <a:br>
              <a:rPr lang="de-DE" dirty="0"/>
            </a:br>
            <a:r>
              <a:rPr lang="de-DE" dirty="0"/>
              <a:t>dass wir im Kreuz geduldig sein</a:t>
            </a:r>
            <a:r>
              <a:rPr lang="de-DE" dirty="0" smtClean="0"/>
              <a:t>, / uns </a:t>
            </a:r>
            <a:r>
              <a:rPr lang="de-DE" dirty="0"/>
              <a:t>trösten deiner schweren Pein</a:t>
            </a:r>
            <a:br>
              <a:rPr lang="de-DE" dirty="0"/>
            </a:br>
            <a:endParaRPr lang="de-DE" dirty="0"/>
          </a:p>
          <a:p>
            <a:r>
              <a:rPr lang="de-DE" dirty="0"/>
              <a:t>4) und schöpfen draus die Zuversicht</a:t>
            </a:r>
            <a:r>
              <a:rPr lang="de-DE" dirty="0" smtClean="0"/>
              <a:t>, / dass </a:t>
            </a:r>
            <a:r>
              <a:rPr lang="de-DE" dirty="0"/>
              <a:t>du uns wirst verlassen nicht,</a:t>
            </a:r>
            <a:br>
              <a:rPr lang="de-DE" dirty="0"/>
            </a:br>
            <a:r>
              <a:rPr lang="de-DE" dirty="0"/>
              <a:t>sondern ganz treulich bei uns </a:t>
            </a:r>
            <a:r>
              <a:rPr lang="de-DE" dirty="0" err="1"/>
              <a:t>stehn</a:t>
            </a:r>
            <a:r>
              <a:rPr lang="de-DE" dirty="0" smtClean="0"/>
              <a:t>, / dass </a:t>
            </a:r>
            <a:r>
              <a:rPr lang="de-DE" dirty="0"/>
              <a:t>wir durchs Kreuz ins Leben </a:t>
            </a:r>
            <a:r>
              <a:rPr lang="de-DE" dirty="0" err="1"/>
              <a:t>gehn</a:t>
            </a:r>
            <a:r>
              <a:rPr lang="de-DE" dirty="0"/>
              <a:t>.</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665" y="3001009"/>
            <a:ext cx="3379122" cy="2375324"/>
          </a:xfrm>
          <a:prstGeom prst="rect">
            <a:avLst/>
          </a:prstGeom>
        </p:spPr>
      </p:pic>
    </p:spTree>
    <p:extLst>
      <p:ext uri="{BB962C8B-B14F-4D97-AF65-F5344CB8AC3E}">
        <p14:creationId xmlns:p14="http://schemas.microsoft.com/office/powerpoint/2010/main" val="29003474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2790" y="1386840"/>
            <a:ext cx="5646420" cy="4084320"/>
          </a:xfrm>
          <a:prstGeom prst="rect">
            <a:avLst/>
          </a:prstGeom>
        </p:spPr>
      </p:pic>
      <p:sp>
        <p:nvSpPr>
          <p:cNvPr id="3" name="Textfeld 2"/>
          <p:cNvSpPr txBox="1"/>
          <p:nvPr/>
        </p:nvSpPr>
        <p:spPr>
          <a:xfrm>
            <a:off x="9508066" y="5545667"/>
            <a:ext cx="2413000" cy="646331"/>
          </a:xfrm>
          <a:prstGeom prst="rect">
            <a:avLst/>
          </a:prstGeom>
          <a:noFill/>
        </p:spPr>
        <p:txBody>
          <a:bodyPr wrap="square" rtlCol="0">
            <a:spAutoFit/>
          </a:bodyPr>
          <a:lstStyle/>
          <a:p>
            <a:r>
              <a:rPr lang="de-DE" dirty="0" smtClean="0">
                <a:solidFill>
                  <a:schemeClr val="bg1">
                    <a:lumMod val="65000"/>
                  </a:schemeClr>
                </a:solidFill>
              </a:rPr>
              <a:t>(Bild, Ev. KG </a:t>
            </a:r>
            <a:r>
              <a:rPr lang="de-DE" dirty="0" err="1" smtClean="0">
                <a:solidFill>
                  <a:schemeClr val="bg1">
                    <a:lumMod val="65000"/>
                  </a:schemeClr>
                </a:solidFill>
              </a:rPr>
              <a:t>Althengstett</a:t>
            </a:r>
            <a:r>
              <a:rPr lang="de-DE" dirty="0" smtClean="0">
                <a:solidFill>
                  <a:schemeClr val="bg1">
                    <a:lumMod val="65000"/>
                  </a:schemeClr>
                </a:solidFill>
              </a:rPr>
              <a:t>)</a:t>
            </a:r>
            <a:endParaRPr lang="de-DE" dirty="0">
              <a:solidFill>
                <a:schemeClr val="bg1">
                  <a:lumMod val="65000"/>
                </a:schemeClr>
              </a:solidFill>
            </a:endParaRPr>
          </a:p>
        </p:txBody>
      </p:sp>
    </p:spTree>
    <p:extLst>
      <p:ext uri="{BB962C8B-B14F-4D97-AF65-F5344CB8AC3E}">
        <p14:creationId xmlns:p14="http://schemas.microsoft.com/office/powerpoint/2010/main" val="3321386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Ende</a:t>
            </a:r>
            <a:endParaRPr lang="de-DE" dirty="0"/>
          </a:p>
        </p:txBody>
      </p:sp>
      <p:sp>
        <p:nvSpPr>
          <p:cNvPr id="3" name="Textplatzhalter 2"/>
          <p:cNvSpPr>
            <a:spLocks noGrp="1"/>
          </p:cNvSpPr>
          <p:nvPr>
            <p:ph type="body" idx="1"/>
          </p:nvPr>
        </p:nvSpPr>
        <p:spPr/>
        <p:txBody>
          <a:bodyPr>
            <a:normAutofit fontScale="77500" lnSpcReduction="20000"/>
          </a:bodyPr>
          <a:lstStyle/>
          <a:p>
            <a:r>
              <a:rPr lang="de-DE" dirty="0" smtClean="0"/>
              <a:t>Gestaltet von Conny auf Grundlage des Kreuzwegheftes.</a:t>
            </a:r>
          </a:p>
          <a:p>
            <a:r>
              <a:rPr lang="de-DE" dirty="0" smtClean="0"/>
              <a:t>Dank für die </a:t>
            </a:r>
            <a:r>
              <a:rPr lang="de-DE" dirty="0" smtClean="0"/>
              <a:t>Fotos der Tafeln </a:t>
            </a:r>
            <a:r>
              <a:rPr lang="de-DE" dirty="0" smtClean="0"/>
              <a:t>geht an </a:t>
            </a:r>
            <a:r>
              <a:rPr lang="de-DE" dirty="0" err="1" smtClean="0"/>
              <a:t>schnadl</a:t>
            </a:r>
            <a:r>
              <a:rPr lang="de-DE" dirty="0" smtClean="0"/>
              <a:t> und </a:t>
            </a:r>
            <a:r>
              <a:rPr lang="de-DE" dirty="0" err="1" smtClean="0"/>
              <a:t>wolf</a:t>
            </a:r>
            <a:r>
              <a:rPr lang="de-DE" dirty="0" smtClean="0"/>
              <a:t> und für die anderen Bilder an die angegebenen Urheber.</a:t>
            </a:r>
            <a:endParaRPr lang="de-DE" dirty="0"/>
          </a:p>
        </p:txBody>
      </p:sp>
    </p:spTree>
    <p:extLst>
      <p:ext uri="{BB962C8B-B14F-4D97-AF65-F5344CB8AC3E}">
        <p14:creationId xmlns:p14="http://schemas.microsoft.com/office/powerpoint/2010/main" val="3228418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Kreuzweg</a:t>
            </a:r>
            <a:endParaRPr lang="de-DE" dirty="0"/>
          </a:p>
        </p:txBody>
      </p:sp>
      <p:sp>
        <p:nvSpPr>
          <p:cNvPr id="4" name="Inhaltsplatzhalter 3"/>
          <p:cNvSpPr>
            <a:spLocks noGrp="1"/>
          </p:cNvSpPr>
          <p:nvPr>
            <p:ph sz="half" idx="2"/>
          </p:nvPr>
        </p:nvSpPr>
        <p:spPr>
          <a:xfrm>
            <a:off x="1436914" y="2560320"/>
            <a:ext cx="9462734" cy="3310128"/>
          </a:xfrm>
        </p:spPr>
        <p:txBody>
          <a:bodyPr/>
          <a:lstStyle/>
          <a:p>
            <a:pPr marL="0" indent="0">
              <a:buNone/>
            </a:pPr>
            <a:r>
              <a:rPr lang="de-DE" b="1" dirty="0" smtClean="0"/>
              <a:t>Gebet zu Beginn:</a:t>
            </a:r>
            <a:endParaRPr lang="de-DE" b="1" dirty="0"/>
          </a:p>
          <a:p>
            <a:pPr marL="0" indent="0">
              <a:buNone/>
            </a:pPr>
            <a:r>
              <a:rPr lang="de-DE" dirty="0"/>
              <a:t>Herr Jesus Christus, wir sind </a:t>
            </a:r>
            <a:r>
              <a:rPr lang="de-DE" dirty="0" smtClean="0"/>
              <a:t>gekommen, </a:t>
            </a:r>
            <a:r>
              <a:rPr lang="de-DE" dirty="0"/>
              <a:t>um betend Deinem Kreuzweg zu folgen, den Du bis hin nach Golgatha gegangen bist. Dankbar betrachten wir das große Erbarmen, mit dem Du unseren Ungehorsam gesühnt und unsere Sünden getilgt hast. In dieses Erbarmen empfehlen wir unsere Lieben und alle Menschen und auch uns selber mit unseren Sünden und unserem Leid</a:t>
            </a:r>
            <a:r>
              <a:rPr lang="de-DE" dirty="0" smtClean="0"/>
              <a:t>.</a:t>
            </a:r>
            <a:endParaRPr lang="de-DE" dirty="0"/>
          </a:p>
        </p:txBody>
      </p:sp>
    </p:spTree>
    <p:extLst>
      <p:ext uri="{BB962C8B-B14F-4D97-AF65-F5344CB8AC3E}">
        <p14:creationId xmlns:p14="http://schemas.microsoft.com/office/powerpoint/2010/main" val="1721616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0" y="697230"/>
            <a:ext cx="3413760" cy="5463540"/>
          </a:xfrm>
          <a:prstGeom prst="rect">
            <a:avLst/>
          </a:prstGeom>
        </p:spPr>
      </p:pic>
    </p:spTree>
    <p:extLst>
      <p:ext uri="{BB962C8B-B14F-4D97-AF65-F5344CB8AC3E}">
        <p14:creationId xmlns:p14="http://schemas.microsoft.com/office/powerpoint/2010/main" val="3129426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1</a:t>
            </a:r>
            <a:r>
              <a:rPr lang="de-DE" b="1" dirty="0" smtClean="0"/>
              <a:t>. Station</a:t>
            </a:r>
            <a:r>
              <a:rPr lang="de-DE" b="1" dirty="0"/>
              <a:t>: Jesus zweifelt</a:t>
            </a:r>
            <a:endParaRPr lang="de-DE" dirty="0"/>
          </a:p>
        </p:txBody>
      </p:sp>
      <p:sp>
        <p:nvSpPr>
          <p:cNvPr id="4" name="Inhaltsplatzhalter 3"/>
          <p:cNvSpPr>
            <a:spLocks noGrp="1"/>
          </p:cNvSpPr>
          <p:nvPr>
            <p:ph sz="half" idx="2"/>
          </p:nvPr>
        </p:nvSpPr>
        <p:spPr>
          <a:xfrm>
            <a:off x="4245429" y="2560320"/>
            <a:ext cx="6757516" cy="3310128"/>
          </a:xfrm>
        </p:spPr>
        <p:txBody>
          <a:bodyPr>
            <a:normAutofit/>
          </a:bodyPr>
          <a:lstStyle/>
          <a:p>
            <a:pPr marL="0" indent="0">
              <a:spcAft>
                <a:spcPts val="1200"/>
              </a:spcAft>
              <a:buNone/>
            </a:pPr>
            <a:r>
              <a:rPr lang="de-DE" sz="2200" b="1" dirty="0"/>
              <a:t>Lesung aus dem Evangelium nach Markus 14, </a:t>
            </a:r>
            <a:r>
              <a:rPr lang="de-DE" sz="2200" b="1" dirty="0" smtClean="0"/>
              <a:t>32-40</a:t>
            </a:r>
            <a:endParaRPr lang="de-DE" sz="2200" dirty="0"/>
          </a:p>
          <a:p>
            <a:pPr marL="0" indent="0">
              <a:spcBef>
                <a:spcPts val="0"/>
              </a:spcBef>
              <a:spcAft>
                <a:spcPts val="0"/>
              </a:spcAft>
              <a:buNone/>
            </a:pPr>
            <a:r>
              <a:rPr lang="de-DE" sz="2200" b="1" baseline="30000" dirty="0"/>
              <a:t>32</a:t>
            </a:r>
            <a:r>
              <a:rPr lang="de-DE" sz="2200" dirty="0"/>
              <a:t> Und sie kamen zu einem Garten mit Namen Gethsemane. Und er sprach zu seinen Jüngern: Setzt euch hierher, bis ich gebetet habe.</a:t>
            </a:r>
          </a:p>
          <a:p>
            <a:pPr marL="0" indent="0">
              <a:spcBef>
                <a:spcPts val="0"/>
              </a:spcBef>
              <a:spcAft>
                <a:spcPts val="0"/>
              </a:spcAft>
              <a:buNone/>
            </a:pPr>
            <a:r>
              <a:rPr lang="de-DE" sz="2200" b="1" baseline="30000" dirty="0"/>
              <a:t>33</a:t>
            </a:r>
            <a:r>
              <a:rPr lang="de-DE" sz="2200" dirty="0"/>
              <a:t> Und er nahm mit sich Petrus und Jakobus und Johannes und fing an zu zittern und zu zagen</a:t>
            </a:r>
          </a:p>
          <a:p>
            <a:pPr marL="0" indent="0">
              <a:spcBef>
                <a:spcPts val="0"/>
              </a:spcBef>
              <a:spcAft>
                <a:spcPts val="0"/>
              </a:spcAft>
              <a:buNone/>
            </a:pPr>
            <a:r>
              <a:rPr lang="de-DE" sz="2200" b="1" baseline="30000" dirty="0"/>
              <a:t>34</a:t>
            </a:r>
            <a:r>
              <a:rPr lang="de-DE" sz="2200" dirty="0"/>
              <a:t> und sprach zu ihnen: Meine Seele ist betrübt bis an den Tod; bleibt hier und wachet!</a:t>
            </a:r>
          </a:p>
          <a:p>
            <a:pPr marL="0" indent="0">
              <a:buNone/>
            </a:pPr>
            <a:endParaRPr lang="de-DE" sz="2200"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010" y="3021328"/>
            <a:ext cx="3007178" cy="2146633"/>
          </a:xfrm>
          <a:prstGeom prst="rect">
            <a:avLst/>
          </a:prstGeom>
        </p:spPr>
      </p:pic>
    </p:spTree>
    <p:extLst>
      <p:ext uri="{BB962C8B-B14F-4D97-AF65-F5344CB8AC3E}">
        <p14:creationId xmlns:p14="http://schemas.microsoft.com/office/powerpoint/2010/main" val="3198924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633107" y="598409"/>
            <a:ext cx="7737232" cy="446618"/>
          </a:xfrm>
          <a:prstGeom prst="rect">
            <a:avLst/>
          </a:prstGeom>
        </p:spPr>
        <p:txBody>
          <a:bodyPr>
            <a:normAutofit fontScale="92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400" b="1" dirty="0" smtClean="0"/>
              <a:t>Lesung aus dem Evangelium nach Markus 14, 32-40 </a:t>
            </a:r>
            <a:r>
              <a:rPr lang="de-DE" sz="2400" dirty="0" smtClean="0"/>
              <a:t>(Forts.)</a:t>
            </a:r>
            <a:endParaRPr lang="de-DE" sz="2400" dirty="0"/>
          </a:p>
        </p:txBody>
      </p:sp>
      <p:sp>
        <p:nvSpPr>
          <p:cNvPr id="5" name="Inhaltsplatzhalter 3"/>
          <p:cNvSpPr txBox="1">
            <a:spLocks/>
          </p:cNvSpPr>
          <p:nvPr/>
        </p:nvSpPr>
        <p:spPr>
          <a:xfrm>
            <a:off x="4033681" y="1338312"/>
            <a:ext cx="7394324" cy="4817561"/>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r>
              <a:rPr lang="de-DE" sz="2200" b="1" dirty="0" smtClean="0"/>
              <a:t>Jesus in Gethsemane</a:t>
            </a:r>
          </a:p>
          <a:p>
            <a:pPr marL="0" indent="0">
              <a:spcBef>
                <a:spcPts val="0"/>
              </a:spcBef>
              <a:spcAft>
                <a:spcPts val="0"/>
              </a:spcAft>
              <a:buFont typeface="Arial"/>
              <a:buNone/>
            </a:pPr>
            <a:r>
              <a:rPr lang="de-DE" sz="2200" b="1" baseline="30000" dirty="0" smtClean="0"/>
              <a:t>35</a:t>
            </a:r>
            <a:r>
              <a:rPr lang="de-DE" sz="2200" dirty="0" smtClean="0"/>
              <a:t> Und er ging ein wenig weiter, fiel nieder auf die Erde und betete, dass, wenn es möglich wäre, die Stunde an ihm vorüberginge,</a:t>
            </a:r>
          </a:p>
          <a:p>
            <a:pPr marL="0" indent="0">
              <a:spcBef>
                <a:spcPts val="0"/>
              </a:spcBef>
              <a:spcAft>
                <a:spcPts val="0"/>
              </a:spcAft>
              <a:buFont typeface="Arial"/>
              <a:buNone/>
            </a:pPr>
            <a:r>
              <a:rPr lang="de-DE" sz="2200" b="1" baseline="30000" dirty="0" smtClean="0"/>
              <a:t>36</a:t>
            </a:r>
            <a:r>
              <a:rPr lang="de-DE" sz="2200" dirty="0" smtClean="0"/>
              <a:t> und sprach: </a:t>
            </a:r>
            <a:r>
              <a:rPr lang="de-DE" sz="2200" b="1" dirty="0" smtClean="0"/>
              <a:t>Abba, Vater, alles ist dir möglich; nimm diesen Kelch von mir; doch nicht, was ich will, sondern was du willst!</a:t>
            </a:r>
            <a:endParaRPr lang="de-DE" sz="2200" dirty="0" smtClean="0"/>
          </a:p>
          <a:p>
            <a:pPr marL="0" indent="0">
              <a:spcBef>
                <a:spcPts val="0"/>
              </a:spcBef>
              <a:spcAft>
                <a:spcPts val="0"/>
              </a:spcAft>
              <a:buFont typeface="Arial"/>
              <a:buNone/>
            </a:pPr>
            <a:r>
              <a:rPr lang="de-DE" sz="2200" b="1" baseline="30000" dirty="0" smtClean="0"/>
              <a:t>37</a:t>
            </a:r>
            <a:r>
              <a:rPr lang="de-DE" sz="2200" dirty="0" smtClean="0"/>
              <a:t> Und er kam und fand sie schlafend und sprach zu Petrus: Simon, schläfst du? Vermochtest du nicht </a:t>
            </a:r>
            <a:r>
              <a:rPr lang="de-DE" sz="2200" i="1" dirty="0" smtClean="0"/>
              <a:t>eine</a:t>
            </a:r>
            <a:r>
              <a:rPr lang="de-DE" sz="2200" dirty="0" smtClean="0"/>
              <a:t> Stunde zu wachen?</a:t>
            </a:r>
          </a:p>
          <a:p>
            <a:pPr marL="0" indent="0">
              <a:spcBef>
                <a:spcPts val="0"/>
              </a:spcBef>
              <a:spcAft>
                <a:spcPts val="0"/>
              </a:spcAft>
              <a:buFont typeface="Arial"/>
              <a:buNone/>
            </a:pPr>
            <a:r>
              <a:rPr lang="de-DE" sz="2200" b="1" baseline="30000" dirty="0" smtClean="0"/>
              <a:t>38</a:t>
            </a:r>
            <a:r>
              <a:rPr lang="de-DE" sz="2200" dirty="0" smtClean="0"/>
              <a:t> </a:t>
            </a:r>
            <a:r>
              <a:rPr lang="de-DE" sz="2200" b="1" dirty="0" smtClean="0"/>
              <a:t>Wachet und betet, dass ihr nicht in Versuchung fallt! Der Geist ist willig; aber das Fleisch ist schwach.</a:t>
            </a:r>
            <a:endParaRPr lang="de-DE" sz="2200" dirty="0" smtClean="0"/>
          </a:p>
          <a:p>
            <a:pPr marL="0" indent="0">
              <a:spcBef>
                <a:spcPts val="0"/>
              </a:spcBef>
              <a:spcAft>
                <a:spcPts val="0"/>
              </a:spcAft>
              <a:buFont typeface="Arial"/>
              <a:buNone/>
            </a:pPr>
            <a:r>
              <a:rPr lang="de-DE" sz="2200" b="1" baseline="30000" dirty="0" smtClean="0"/>
              <a:t>39</a:t>
            </a:r>
            <a:r>
              <a:rPr lang="de-DE" sz="2200" dirty="0" smtClean="0"/>
              <a:t> Und er ging wieder hin und betete und sprach dieselben Worte</a:t>
            </a:r>
          </a:p>
          <a:p>
            <a:pPr marL="0" indent="0">
              <a:spcBef>
                <a:spcPts val="0"/>
              </a:spcBef>
              <a:spcAft>
                <a:spcPts val="0"/>
              </a:spcAft>
              <a:buFont typeface="Arial"/>
              <a:buNone/>
            </a:pPr>
            <a:r>
              <a:rPr lang="de-DE" sz="2200" b="1" baseline="30000" dirty="0" smtClean="0"/>
              <a:t>40</a:t>
            </a:r>
            <a:r>
              <a:rPr lang="de-DE" sz="2200" dirty="0" smtClean="0"/>
              <a:t> und kam wieder und fand sie schlafend; denn ihre Augen waren voller Schlaf, und sie wussten nicht, was sie ihm antworten sollten.</a:t>
            </a:r>
            <a:endParaRPr lang="de-DE" sz="22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010" y="3021328"/>
            <a:ext cx="3007178" cy="2146633"/>
          </a:xfrm>
          <a:prstGeom prst="rect">
            <a:avLst/>
          </a:prstGeom>
        </p:spPr>
      </p:pic>
    </p:spTree>
    <p:extLst>
      <p:ext uri="{BB962C8B-B14F-4D97-AF65-F5344CB8AC3E}">
        <p14:creationId xmlns:p14="http://schemas.microsoft.com/office/powerpoint/2010/main" val="1757107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p:cNvSpPr txBox="1">
            <a:spLocks/>
          </p:cNvSpPr>
          <p:nvPr/>
        </p:nvSpPr>
        <p:spPr>
          <a:xfrm>
            <a:off x="4327071" y="1494064"/>
            <a:ext cx="6939643" cy="461282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endParaRPr lang="de-DE" sz="1600" dirty="0"/>
          </a:p>
        </p:txBody>
      </p:sp>
      <p:sp>
        <p:nvSpPr>
          <p:cNvPr id="4" name="Rechteck 3"/>
          <p:cNvSpPr/>
          <p:nvPr/>
        </p:nvSpPr>
        <p:spPr>
          <a:xfrm>
            <a:off x="4327071" y="1119009"/>
            <a:ext cx="6297538" cy="5078313"/>
          </a:xfrm>
          <a:prstGeom prst="rect">
            <a:avLst/>
          </a:prstGeom>
        </p:spPr>
        <p:txBody>
          <a:bodyPr wrap="square">
            <a:spAutoFit/>
          </a:bodyPr>
          <a:lstStyle/>
          <a:p>
            <a:r>
              <a:rPr lang="de-DE" b="1" i="1" dirty="0" smtClean="0">
                <a:solidFill>
                  <a:schemeClr val="bg2">
                    <a:lumMod val="75000"/>
                  </a:schemeClr>
                </a:solidFill>
              </a:rPr>
              <a:t>Stille</a:t>
            </a:r>
          </a:p>
          <a:p>
            <a:endParaRPr lang="de-DE" sz="1200" dirty="0"/>
          </a:p>
          <a:p>
            <a:r>
              <a:rPr lang="de-DE" b="1" dirty="0" smtClean="0"/>
              <a:t>Gebet:</a:t>
            </a:r>
          </a:p>
          <a:p>
            <a:r>
              <a:rPr lang="de-DE" dirty="0" smtClean="0"/>
              <a:t>Herr </a:t>
            </a:r>
            <a:r>
              <a:rPr lang="de-DE" dirty="0"/>
              <a:t>Jesus Christus, wir danken Dir. Du bist den Weg des Leidens bis zum Ende gegangen, bis zum Tod am Kreuz und hast uns durch Dein unschuldiges Leiden und Sterben erlöst</a:t>
            </a:r>
            <a:r>
              <a:rPr lang="de-DE" dirty="0" smtClean="0"/>
              <a:t>.</a:t>
            </a:r>
          </a:p>
          <a:p>
            <a:endParaRPr lang="de-DE" sz="1200" dirty="0"/>
          </a:p>
          <a:p>
            <a:r>
              <a:rPr lang="de-DE" dirty="0" smtClean="0"/>
              <a:t>Herr </a:t>
            </a:r>
            <a:r>
              <a:rPr lang="de-DE" dirty="0"/>
              <a:t>Jesus </a:t>
            </a:r>
            <a:r>
              <a:rPr lang="de-DE" dirty="0" smtClean="0"/>
              <a:t>Christus, </a:t>
            </a:r>
            <a:r>
              <a:rPr lang="de-DE" dirty="0"/>
              <a:t>auch Dich überkam Angst, als Du den schweren Weg betrachtetest, </a:t>
            </a:r>
            <a:r>
              <a:rPr lang="de-DE" dirty="0" smtClean="0"/>
              <a:t>den Du gehen solltest. Du konntest in Gehorsam </a:t>
            </a:r>
            <a:r>
              <a:rPr lang="de-DE" dirty="0"/>
              <a:t>und Vertrauen </a:t>
            </a:r>
            <a:r>
              <a:rPr lang="de-DE" dirty="0" smtClean="0"/>
              <a:t>sagen </a:t>
            </a:r>
            <a:r>
              <a:rPr lang="de-DE" i="1" dirty="0" smtClean="0"/>
              <a:t>„Dein </a:t>
            </a:r>
            <a:r>
              <a:rPr lang="de-DE" i="1" dirty="0"/>
              <a:t>Wille </a:t>
            </a:r>
            <a:r>
              <a:rPr lang="de-DE" i="1" dirty="0" smtClean="0"/>
              <a:t>geschehe“ </a:t>
            </a:r>
            <a:r>
              <a:rPr lang="de-DE" dirty="0" smtClean="0"/>
              <a:t>und nahmst den Kelch. </a:t>
            </a:r>
          </a:p>
          <a:p>
            <a:endParaRPr lang="de-DE" sz="1200" dirty="0" smtClean="0"/>
          </a:p>
          <a:p>
            <a:r>
              <a:rPr lang="de-DE" dirty="0" smtClean="0"/>
              <a:t>Auch wir beten </a:t>
            </a:r>
            <a:r>
              <a:rPr lang="de-DE" i="1" dirty="0" smtClean="0"/>
              <a:t>„Dein Wille geschehe“</a:t>
            </a:r>
            <a:r>
              <a:rPr lang="de-DE" dirty="0" smtClean="0"/>
              <a:t>, aber oft ist unsere Angst zu groß, unser Gehorsam zu schwach und unser Vertrauen zu gering.</a:t>
            </a:r>
          </a:p>
          <a:p>
            <a:endParaRPr lang="de-DE" sz="1200" dirty="0"/>
          </a:p>
          <a:p>
            <a:r>
              <a:rPr lang="de-DE" dirty="0" smtClean="0"/>
              <a:t>Herr Jesus Christus, hilf du uns und sprich du in uns </a:t>
            </a:r>
            <a:r>
              <a:rPr lang="de-DE" i="1" dirty="0"/>
              <a:t>„Dein Wille geschehe</a:t>
            </a:r>
            <a:r>
              <a:rPr lang="de-DE" i="1" dirty="0" smtClean="0"/>
              <a:t>“, </a:t>
            </a:r>
            <a:r>
              <a:rPr lang="de-DE" dirty="0" smtClean="0"/>
              <a:t>damit wir nicht immer zurückschrecken vor schweren und dunklen Wegen.</a:t>
            </a:r>
          </a:p>
          <a:p>
            <a:endParaRPr lang="de-DE" sz="1200" dirty="0"/>
          </a:p>
          <a:p>
            <a:r>
              <a:rPr lang="de-DE" dirty="0" smtClean="0"/>
              <a:t>Wir bitten Dich, Herr, erbarme Dich unser.</a:t>
            </a:r>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58" y="3021328"/>
            <a:ext cx="3007178" cy="2146633"/>
          </a:xfrm>
          <a:prstGeom prst="rect">
            <a:avLst/>
          </a:prstGeom>
        </p:spPr>
      </p:pic>
    </p:spTree>
    <p:extLst>
      <p:ext uri="{BB962C8B-B14F-4D97-AF65-F5344CB8AC3E}">
        <p14:creationId xmlns:p14="http://schemas.microsoft.com/office/powerpoint/2010/main" val="4929146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3573</Words>
  <Application>Microsoft Office PowerPoint</Application>
  <PresentationFormat>Breitbild</PresentationFormat>
  <Paragraphs>221</Paragraphs>
  <Slides>49</Slides>
  <Notes>0</Notes>
  <HiddenSlides>0</HiddenSlides>
  <MMClips>5</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49</vt:i4>
      </vt:variant>
    </vt:vector>
  </HeadingPairs>
  <TitlesOfParts>
    <vt:vector size="53" baseType="lpstr">
      <vt:lpstr>Arial</vt:lpstr>
      <vt:lpstr>Arial Narrow</vt:lpstr>
      <vt:lpstr>Garamond</vt:lpstr>
      <vt:lpstr>Organisch</vt:lpstr>
      <vt:lpstr>Der Kreuzweg</vt:lpstr>
      <vt:lpstr>Der Kreuzweg fällt nicht aus!</vt:lpstr>
      <vt:lpstr>Du brauchst:</vt:lpstr>
      <vt:lpstr>PowerPoint-Präsentation</vt:lpstr>
      <vt:lpstr>Der Kreuzweg</vt:lpstr>
      <vt:lpstr>PowerPoint-Präsentation</vt:lpstr>
      <vt:lpstr>1. Station: Jesus zweifelt</vt:lpstr>
      <vt:lpstr>PowerPoint-Präsentation</vt:lpstr>
      <vt:lpstr>PowerPoint-Präsentation</vt:lpstr>
      <vt:lpstr>PowerPoint-Präsentation</vt:lpstr>
      <vt:lpstr>(Filmclip, Ein Stück Weg durch den Wald, knapp 7 Minuten)</vt:lpstr>
      <vt:lpstr>PowerPoint-Präsentation</vt:lpstr>
      <vt:lpstr>2. Station: Jesus wird von Judas Ischariot verraten</vt:lpstr>
      <vt:lpstr>PowerPoint-Präsentation</vt:lpstr>
      <vt:lpstr>PowerPoint-Präsentation</vt:lpstr>
      <vt:lpstr>PowerPoint-Präsentation</vt:lpstr>
      <vt:lpstr>PowerPoint-Präsentation</vt:lpstr>
      <vt:lpstr>PowerPoint-Präsentation</vt:lpstr>
      <vt:lpstr>3. Station: Jesus wird in einem Scheinprozess schuldig befunden</vt:lpstr>
      <vt:lpstr>PowerPoint-Präsentation</vt:lpstr>
      <vt:lpstr>PowerPoint-Präsentation</vt:lpstr>
      <vt:lpstr>PowerPoint-Präsentation</vt:lpstr>
      <vt:lpstr>PowerPoint-Präsentation</vt:lpstr>
      <vt:lpstr>PowerPoint-Präsentation</vt:lpstr>
      <vt:lpstr>PowerPoint-Präsentation</vt:lpstr>
      <vt:lpstr>4. Station: Pilatus versucht, die Verantwortung von sich zu weisen</vt:lpstr>
      <vt:lpstr>PowerPoint-Präsentation</vt:lpstr>
      <vt:lpstr>PowerPoint-Präsentation</vt:lpstr>
      <vt:lpstr>PowerPoint-Präsentation</vt:lpstr>
      <vt:lpstr>PowerPoint-Präsentation</vt:lpstr>
      <vt:lpstr>PowerPoint-Präsentation</vt:lpstr>
      <vt:lpstr>PowerPoint-Präsentation</vt:lpstr>
      <vt:lpstr>5. Station: Jesus wird verspottet  und mit Dornen gekrönt</vt:lpstr>
      <vt:lpstr>PowerPoint-Präsentation</vt:lpstr>
      <vt:lpstr>PowerPoint-Präsentation</vt:lpstr>
      <vt:lpstr>PowerPoint-Präsentation</vt:lpstr>
      <vt:lpstr>PowerPoint-Präsentation</vt:lpstr>
      <vt:lpstr>PowerPoint-Präsentation</vt:lpstr>
      <vt:lpstr>PowerPoint-Präsentation</vt:lpstr>
      <vt:lpstr>6. Station: Jesus nimmt das Kreuz auf seine Schultern</vt:lpstr>
      <vt:lpstr>PowerPoint-Präsentation</vt:lpstr>
      <vt:lpstr>PowerPoint-Präsentation</vt:lpstr>
      <vt:lpstr>PowerPoint-Präsentation</vt:lpstr>
      <vt:lpstr>PowerPoint-Präsentation</vt:lpstr>
      <vt:lpstr>7. Station: Jesus befiehlt sich in der Gottverlassenheit in Gottes Hände</vt:lpstr>
      <vt:lpstr>PowerPoint-Präsentation</vt:lpstr>
      <vt:lpstr>PowerPoint-Präsentation</vt:lpstr>
      <vt:lpstr>PowerPoint-Präsentation</vt:lpstr>
      <vt:lpstr>Ende</vt:lpstr>
    </vt:vector>
  </TitlesOfParts>
  <Company>Johannes Gutenberg-Universität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Kreuzweg</dc:title>
  <dc:creator>Schindelin, Cornelia</dc:creator>
  <cp:lastModifiedBy>Schindelin, Cornelia</cp:lastModifiedBy>
  <cp:revision>46</cp:revision>
  <dcterms:created xsi:type="dcterms:W3CDTF">2020-03-30T12:37:05Z</dcterms:created>
  <dcterms:modified xsi:type="dcterms:W3CDTF">2020-04-09T22:26:45Z</dcterms:modified>
</cp:coreProperties>
</file>